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Playfair Display"/>
      <p:regular r:id="rId20"/>
      <p:bold r:id="rId21"/>
      <p:italic r:id="rId22"/>
      <p:boldItalic r:id="rId23"/>
    </p:embeddedFont>
    <p:embeddedFont>
      <p:font typeface="Open Sans"/>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layfairDisplay-regular.fntdata"/><Relationship Id="rId22" Type="http://schemas.openxmlformats.org/officeDocument/2006/relationships/font" Target="fonts/PlayfairDisplay-italic.fntdata"/><Relationship Id="rId21" Type="http://schemas.openxmlformats.org/officeDocument/2006/relationships/font" Target="fonts/PlayfairDisplay-bold.fntdata"/><Relationship Id="rId24" Type="http://schemas.openxmlformats.org/officeDocument/2006/relationships/font" Target="fonts/OpenSans-regular.fntdata"/><Relationship Id="rId23" Type="http://schemas.openxmlformats.org/officeDocument/2006/relationships/font" Target="fonts/PlayfairDisplay-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italic.fntdata"/><Relationship Id="rId25" Type="http://schemas.openxmlformats.org/officeDocument/2006/relationships/font" Target="fonts/OpenSans-bold.fntdata"/><Relationship Id="rId27" Type="http://schemas.openxmlformats.org/officeDocument/2006/relationships/font" Target="fonts/Open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dd7a1d6af5_1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2dd7a1d6af5_1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dd7a1d6af5_1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2dd7a1d6af5_1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dd7a1d6af5_1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dd7a1d6af5_1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dd7a1d6af5_1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2dd7a1d6af5_1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cd1f4d267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2cd1f4d267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cd1f4d267d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cd1f4d267d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dd7a1d6af5_1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dd7a1d6af5_1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cd1f4d267d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cd1f4d267d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cd1f4d267d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cd1f4d267d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cffaaeee0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cffaaeee0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dd7a1d6af5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dd7a1d6af5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dd7a1d6af5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dd7a1d6af5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dd7a1d6af5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dd7a1d6af5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www.citroenogen.nl" TargetMode="External"/><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flaticon.com" TargetMode="External"/><Relationship Id="rId4" Type="http://schemas.openxmlformats.org/officeDocument/2006/relationships/hyperlink" Target="https://pinetools.com/blur-image" TargetMode="External"/><Relationship Id="rId9" Type="http://schemas.openxmlformats.org/officeDocument/2006/relationships/image" Target="../media/image2.png"/><Relationship Id="rId5" Type="http://schemas.openxmlformats.org/officeDocument/2006/relationships/hyperlink" Target="http://www.kidsorthok.com.au/myopia-control" TargetMode="External"/><Relationship Id="rId6" Type="http://schemas.openxmlformats.org/officeDocument/2006/relationships/hyperlink" Target="https://www.allaboutvision.com/parents/myopia-facts-infographic.htm" TargetMode="External"/><Relationship Id="rId7" Type="http://schemas.openxmlformats.org/officeDocument/2006/relationships/hyperlink" Target="https://mymyopia.com/the-new-myopia-infographic-that-your-patients-need-to-see/" TargetMode="External"/><Relationship Id="rId8" Type="http://schemas.openxmlformats.org/officeDocument/2006/relationships/hyperlink" Target="https://www.reviewofoptometry.com/article/pediatric-eye-care-not-a-priority-to-parent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9.jpg"/><Relationship Id="rId6" Type="http://schemas.openxmlformats.org/officeDocument/2006/relationships/image" Target="../media/image7.jpg"/><Relationship Id="rId7" Type="http://schemas.openxmlformats.org/officeDocument/2006/relationships/image" Target="../media/image8.jpg"/><Relationship Id="rId8"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3" name="Shape 53"/>
        <p:cNvGrpSpPr/>
        <p:nvPr/>
      </p:nvGrpSpPr>
      <p:grpSpPr>
        <a:xfrm>
          <a:off x="0" y="0"/>
          <a:ext cx="0" cy="0"/>
          <a:chOff x="0" y="0"/>
          <a:chExt cx="0" cy="0"/>
        </a:xfrm>
      </p:grpSpPr>
      <p:sp>
        <p:nvSpPr>
          <p:cNvPr id="54" name="Google Shape;54;p13"/>
          <p:cNvSpPr/>
          <p:nvPr/>
        </p:nvSpPr>
        <p:spPr>
          <a:xfrm>
            <a:off x="1209375" y="834625"/>
            <a:ext cx="4927800" cy="4791600"/>
          </a:xfrm>
          <a:prstGeom prst="ellipse">
            <a:avLst/>
          </a:prstGeom>
          <a:solidFill>
            <a:srgbClr val="D9FA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5" name="Google Shape;55;p13"/>
          <p:cNvSpPr/>
          <p:nvPr/>
        </p:nvSpPr>
        <p:spPr>
          <a:xfrm>
            <a:off x="4769525" y="-744750"/>
            <a:ext cx="4927800" cy="4791600"/>
          </a:xfrm>
          <a:prstGeom prst="ellipse">
            <a:avLst/>
          </a:prstGeom>
          <a:solidFill>
            <a:srgbClr val="D9FDB5">
              <a:alpha val="502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 name="Google Shape;56;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GB">
                <a:latin typeface="Playfair Display"/>
                <a:ea typeface="Playfair Display"/>
                <a:cs typeface="Playfair Display"/>
                <a:sym typeface="Playfair Display"/>
              </a:rPr>
              <a:t>Nearsightedness</a:t>
            </a:r>
            <a:endParaRPr b="1">
              <a:latin typeface="Playfair Display"/>
              <a:ea typeface="Playfair Display"/>
              <a:cs typeface="Playfair Display"/>
              <a:sym typeface="Playfair Display"/>
            </a:endParaRPr>
          </a:p>
        </p:txBody>
      </p:sp>
      <p:sp>
        <p:nvSpPr>
          <p:cNvPr id="57" name="Google Shape;57;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GB"/>
              <a:t>A guide to seeing</a:t>
            </a:r>
            <a:endParaRPr/>
          </a:p>
        </p:txBody>
      </p:sp>
      <p:pic>
        <p:nvPicPr>
          <p:cNvPr id="58" name="Google Shape;58;p13"/>
          <p:cNvPicPr preferRelativeResize="0"/>
          <p:nvPr/>
        </p:nvPicPr>
        <p:blipFill>
          <a:blip r:embed="rId3">
            <a:alphaModFix/>
          </a:blip>
          <a:stretch>
            <a:fillRect/>
          </a:stretch>
        </p:blipFill>
        <p:spPr>
          <a:xfrm>
            <a:off x="7035200" y="1298213"/>
            <a:ext cx="3864425" cy="3864425"/>
          </a:xfrm>
          <a:prstGeom prst="rect">
            <a:avLst/>
          </a:prstGeom>
          <a:noFill/>
          <a:ln>
            <a:noFill/>
          </a:ln>
        </p:spPr>
      </p:pic>
      <p:pic>
        <p:nvPicPr>
          <p:cNvPr id="59" name="Google Shape;59;p13"/>
          <p:cNvPicPr preferRelativeResize="0"/>
          <p:nvPr/>
        </p:nvPicPr>
        <p:blipFill>
          <a:blip r:embed="rId4">
            <a:alphaModFix/>
          </a:blip>
          <a:stretch>
            <a:fillRect/>
          </a:stretch>
        </p:blipFill>
        <p:spPr>
          <a:xfrm>
            <a:off x="-883450" y="3732975"/>
            <a:ext cx="2892225" cy="2683599"/>
          </a:xfrm>
          <a:prstGeom prst="rect">
            <a:avLst/>
          </a:prstGeom>
          <a:noFill/>
          <a:ln>
            <a:noFill/>
          </a:ln>
        </p:spPr>
      </p:pic>
      <p:pic>
        <p:nvPicPr>
          <p:cNvPr id="60" name="Google Shape;60;p13" title="logo-citroenogen.png"/>
          <p:cNvPicPr preferRelativeResize="0"/>
          <p:nvPr/>
        </p:nvPicPr>
        <p:blipFill>
          <a:blip r:embed="rId5">
            <a:alphaModFix/>
          </a:blip>
          <a:stretch>
            <a:fillRect/>
          </a:stretch>
        </p:blipFill>
        <p:spPr>
          <a:xfrm>
            <a:off x="8281675" y="1794225"/>
            <a:ext cx="282624" cy="373049"/>
          </a:xfrm>
          <a:prstGeom prst="rect">
            <a:avLst/>
          </a:prstGeom>
          <a:noFill/>
          <a:ln>
            <a:noFill/>
          </a:ln>
        </p:spPr>
      </p:pic>
      <p:sp>
        <p:nvSpPr>
          <p:cNvPr id="61" name="Google Shape;61;p13"/>
          <p:cNvSpPr txBox="1"/>
          <p:nvPr/>
        </p:nvSpPr>
        <p:spPr>
          <a:xfrm>
            <a:off x="242400" y="4823925"/>
            <a:ext cx="1316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chemeClr val="dk2"/>
                </a:solidFill>
              </a:rPr>
              <a:t>www.citroenogen.nl</a:t>
            </a:r>
            <a:endParaRPr sz="1000">
              <a:solidFill>
                <a:schemeClr val="dk2"/>
              </a:solidFill>
            </a:endParaRPr>
          </a:p>
        </p:txBody>
      </p:sp>
      <p:pic>
        <p:nvPicPr>
          <p:cNvPr id="62" name="Google Shape;62;p13" title="logo-citroenogen.png"/>
          <p:cNvPicPr preferRelativeResize="0"/>
          <p:nvPr/>
        </p:nvPicPr>
        <p:blipFill>
          <a:blip r:embed="rId5">
            <a:alphaModFix/>
          </a:blip>
          <a:stretch>
            <a:fillRect/>
          </a:stretch>
        </p:blipFill>
        <p:spPr>
          <a:xfrm>
            <a:off x="162700" y="4895174"/>
            <a:ext cx="148650" cy="196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2"/>
          <p:cNvSpPr/>
          <p:nvPr/>
        </p:nvSpPr>
        <p:spPr>
          <a:xfrm>
            <a:off x="4863875" y="-2185000"/>
            <a:ext cx="4927800" cy="4791600"/>
          </a:xfrm>
          <a:prstGeom prst="ellipse">
            <a:avLst/>
          </a:prstGeom>
          <a:solidFill>
            <a:srgbClr val="D9FA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8" name="Google Shape;238;p22"/>
          <p:cNvSpPr/>
          <p:nvPr/>
        </p:nvSpPr>
        <p:spPr>
          <a:xfrm>
            <a:off x="-462050" y="1862600"/>
            <a:ext cx="4927800" cy="4791600"/>
          </a:xfrm>
          <a:prstGeom prst="ellipse">
            <a:avLst/>
          </a:prstGeom>
          <a:solidFill>
            <a:srgbClr val="D9FDB5">
              <a:alpha val="502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9" name="Google Shape;239;p22"/>
          <p:cNvSpPr txBox="1"/>
          <p:nvPr>
            <p:ph type="ctrTitle"/>
          </p:nvPr>
        </p:nvSpPr>
        <p:spPr>
          <a:xfrm>
            <a:off x="311700" y="208625"/>
            <a:ext cx="8520600" cy="718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GB">
                <a:latin typeface="Playfair Display"/>
                <a:ea typeface="Playfair Display"/>
                <a:cs typeface="Playfair Display"/>
                <a:sym typeface="Playfair Display"/>
              </a:rPr>
              <a:t>How to stop nearsightedness?</a:t>
            </a:r>
            <a:endParaRPr>
              <a:latin typeface="Playfair Display"/>
              <a:ea typeface="Playfair Display"/>
              <a:cs typeface="Playfair Display"/>
              <a:sym typeface="Playfair Display"/>
            </a:endParaRPr>
          </a:p>
        </p:txBody>
      </p:sp>
      <p:pic>
        <p:nvPicPr>
          <p:cNvPr id="240" name="Google Shape;240;p22"/>
          <p:cNvPicPr preferRelativeResize="0"/>
          <p:nvPr/>
        </p:nvPicPr>
        <p:blipFill>
          <a:blip r:embed="rId3">
            <a:alphaModFix/>
          </a:blip>
          <a:stretch>
            <a:fillRect/>
          </a:stretch>
        </p:blipFill>
        <p:spPr>
          <a:xfrm>
            <a:off x="7035200" y="1298213"/>
            <a:ext cx="3864425" cy="3864425"/>
          </a:xfrm>
          <a:prstGeom prst="rect">
            <a:avLst/>
          </a:prstGeom>
          <a:noFill/>
          <a:ln>
            <a:noFill/>
          </a:ln>
        </p:spPr>
      </p:pic>
      <p:pic>
        <p:nvPicPr>
          <p:cNvPr id="241" name="Google Shape;241;p22"/>
          <p:cNvPicPr preferRelativeResize="0"/>
          <p:nvPr/>
        </p:nvPicPr>
        <p:blipFill>
          <a:blip r:embed="rId4">
            <a:alphaModFix/>
          </a:blip>
          <a:stretch>
            <a:fillRect/>
          </a:stretch>
        </p:blipFill>
        <p:spPr>
          <a:xfrm>
            <a:off x="-883450" y="3734825"/>
            <a:ext cx="2892225" cy="2683599"/>
          </a:xfrm>
          <a:prstGeom prst="rect">
            <a:avLst/>
          </a:prstGeom>
          <a:noFill/>
          <a:ln>
            <a:noFill/>
          </a:ln>
        </p:spPr>
      </p:pic>
      <p:sp>
        <p:nvSpPr>
          <p:cNvPr id="242" name="Google Shape;242;p22"/>
          <p:cNvSpPr txBox="1"/>
          <p:nvPr/>
        </p:nvSpPr>
        <p:spPr>
          <a:xfrm>
            <a:off x="921925" y="1354225"/>
            <a:ext cx="3215700" cy="268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500">
                <a:solidFill>
                  <a:schemeClr val="dk2"/>
                </a:solidFill>
                <a:latin typeface="Open Sans"/>
                <a:ea typeface="Open Sans"/>
                <a:cs typeface="Open Sans"/>
                <a:sym typeface="Open Sans"/>
              </a:rPr>
              <a:t>You might ask, ‘Don’t glasses work?’</a:t>
            </a:r>
            <a:endParaRPr sz="1500">
              <a:solidFill>
                <a:schemeClr val="dk2"/>
              </a:solidFill>
              <a:latin typeface="Open Sans"/>
              <a:ea typeface="Open Sans"/>
              <a:cs typeface="Open Sans"/>
              <a:sym typeface="Open Sans"/>
            </a:endParaRPr>
          </a:p>
          <a:p>
            <a:pPr indent="0" lvl="0" marL="0" rtl="0" algn="l">
              <a:spcBef>
                <a:spcPts val="0"/>
              </a:spcBef>
              <a:spcAft>
                <a:spcPts val="0"/>
              </a:spcAft>
              <a:buNone/>
            </a:pPr>
            <a:r>
              <a:rPr lang="en-GB" sz="1500">
                <a:solidFill>
                  <a:schemeClr val="dk2"/>
                </a:solidFill>
                <a:latin typeface="Open Sans"/>
                <a:ea typeface="Open Sans"/>
                <a:cs typeface="Open Sans"/>
                <a:sym typeface="Open Sans"/>
              </a:rPr>
              <a:t>To be honest, glasses don’t help slowing down nearsightedness.</a:t>
            </a:r>
            <a:endParaRPr sz="1500">
              <a:solidFill>
                <a:schemeClr val="dk2"/>
              </a:solidFill>
              <a:latin typeface="Open Sans"/>
              <a:ea typeface="Open Sans"/>
              <a:cs typeface="Open Sans"/>
              <a:sym typeface="Open Sans"/>
            </a:endParaRPr>
          </a:p>
          <a:p>
            <a:pPr indent="0" lvl="0" marL="0" rtl="0" algn="l">
              <a:spcBef>
                <a:spcPts val="0"/>
              </a:spcBef>
              <a:spcAft>
                <a:spcPts val="0"/>
              </a:spcAft>
              <a:buNone/>
            </a:pPr>
            <a:r>
              <a:rPr lang="en-GB" sz="1500">
                <a:solidFill>
                  <a:schemeClr val="dk2"/>
                </a:solidFill>
                <a:latin typeface="Open Sans"/>
                <a:ea typeface="Open Sans"/>
                <a:cs typeface="Open Sans"/>
                <a:sym typeface="Open Sans"/>
              </a:rPr>
              <a:t>Sunlight and limited </a:t>
            </a:r>
            <a:r>
              <a:rPr lang="en-GB" sz="1500">
                <a:solidFill>
                  <a:schemeClr val="dk2"/>
                </a:solidFill>
                <a:latin typeface="Open Sans"/>
                <a:ea typeface="Open Sans"/>
                <a:cs typeface="Open Sans"/>
                <a:sym typeface="Open Sans"/>
              </a:rPr>
              <a:t>screen time</a:t>
            </a:r>
            <a:r>
              <a:rPr lang="en-GB" sz="1500">
                <a:solidFill>
                  <a:schemeClr val="dk2"/>
                </a:solidFill>
                <a:latin typeface="Open Sans"/>
                <a:ea typeface="Open Sans"/>
                <a:cs typeface="Open Sans"/>
                <a:sym typeface="Open Sans"/>
              </a:rPr>
              <a:t> show an ability to slow down this progression.</a:t>
            </a:r>
            <a:endParaRPr sz="1500">
              <a:solidFill>
                <a:schemeClr val="dk2"/>
              </a:solidFill>
              <a:latin typeface="Open Sans"/>
              <a:ea typeface="Open Sans"/>
              <a:cs typeface="Open Sans"/>
              <a:sym typeface="Open Sans"/>
            </a:endParaRPr>
          </a:p>
        </p:txBody>
      </p:sp>
      <p:pic>
        <p:nvPicPr>
          <p:cNvPr id="243" name="Google Shape;243;p22" title="logo-citroenogen.png"/>
          <p:cNvPicPr preferRelativeResize="0"/>
          <p:nvPr/>
        </p:nvPicPr>
        <p:blipFill>
          <a:blip r:embed="rId5">
            <a:alphaModFix/>
          </a:blip>
          <a:stretch>
            <a:fillRect/>
          </a:stretch>
        </p:blipFill>
        <p:spPr>
          <a:xfrm>
            <a:off x="8281675" y="1794225"/>
            <a:ext cx="282624" cy="373049"/>
          </a:xfrm>
          <a:prstGeom prst="rect">
            <a:avLst/>
          </a:prstGeom>
          <a:noFill/>
          <a:ln>
            <a:noFill/>
          </a:ln>
        </p:spPr>
      </p:pic>
      <p:pic>
        <p:nvPicPr>
          <p:cNvPr id="244" name="Google Shape;244;p22" title="logo-citroenogen.png"/>
          <p:cNvPicPr preferRelativeResize="0"/>
          <p:nvPr/>
        </p:nvPicPr>
        <p:blipFill>
          <a:blip r:embed="rId5">
            <a:alphaModFix/>
          </a:blip>
          <a:stretch>
            <a:fillRect/>
          </a:stretch>
        </p:blipFill>
        <p:spPr>
          <a:xfrm>
            <a:off x="8918550" y="1421175"/>
            <a:ext cx="282624" cy="373049"/>
          </a:xfrm>
          <a:prstGeom prst="rect">
            <a:avLst/>
          </a:prstGeom>
          <a:noFill/>
          <a:ln>
            <a:noFill/>
          </a:ln>
        </p:spPr>
      </p:pic>
      <p:pic>
        <p:nvPicPr>
          <p:cNvPr id="245" name="Google Shape;245;p22" title="logo-citroenogen.png"/>
          <p:cNvPicPr preferRelativeResize="0"/>
          <p:nvPr/>
        </p:nvPicPr>
        <p:blipFill>
          <a:blip r:embed="rId5">
            <a:alphaModFix/>
          </a:blip>
          <a:stretch>
            <a:fillRect/>
          </a:stretch>
        </p:blipFill>
        <p:spPr>
          <a:xfrm>
            <a:off x="8426000" y="3303150"/>
            <a:ext cx="282624" cy="373049"/>
          </a:xfrm>
          <a:prstGeom prst="rect">
            <a:avLst/>
          </a:prstGeom>
          <a:noFill/>
          <a:ln>
            <a:noFill/>
          </a:ln>
        </p:spPr>
      </p:pic>
      <p:pic>
        <p:nvPicPr>
          <p:cNvPr id="246" name="Google Shape;246;p22" title="logo-citroenogen.png"/>
          <p:cNvPicPr preferRelativeResize="0"/>
          <p:nvPr/>
        </p:nvPicPr>
        <p:blipFill>
          <a:blip r:embed="rId5">
            <a:alphaModFix/>
          </a:blip>
          <a:stretch>
            <a:fillRect/>
          </a:stretch>
        </p:blipFill>
        <p:spPr>
          <a:xfrm>
            <a:off x="7827475" y="2736925"/>
            <a:ext cx="282624" cy="373049"/>
          </a:xfrm>
          <a:prstGeom prst="rect">
            <a:avLst/>
          </a:prstGeom>
          <a:noFill/>
          <a:ln>
            <a:noFill/>
          </a:ln>
        </p:spPr>
      </p:pic>
      <p:pic>
        <p:nvPicPr>
          <p:cNvPr id="247" name="Google Shape;247;p22" title="logo-citroenogen.png"/>
          <p:cNvPicPr preferRelativeResize="0"/>
          <p:nvPr/>
        </p:nvPicPr>
        <p:blipFill>
          <a:blip r:embed="rId5">
            <a:alphaModFix/>
          </a:blip>
          <a:stretch>
            <a:fillRect/>
          </a:stretch>
        </p:blipFill>
        <p:spPr>
          <a:xfrm>
            <a:off x="8513800" y="2606600"/>
            <a:ext cx="282624" cy="373049"/>
          </a:xfrm>
          <a:prstGeom prst="rect">
            <a:avLst/>
          </a:prstGeom>
          <a:noFill/>
          <a:ln>
            <a:noFill/>
          </a:ln>
        </p:spPr>
      </p:pic>
      <p:pic>
        <p:nvPicPr>
          <p:cNvPr id="248" name="Google Shape;248;p22" title="logo-citroenogen.png"/>
          <p:cNvPicPr preferRelativeResize="0"/>
          <p:nvPr/>
        </p:nvPicPr>
        <p:blipFill>
          <a:blip r:embed="rId5">
            <a:alphaModFix/>
          </a:blip>
          <a:stretch>
            <a:fillRect/>
          </a:stretch>
        </p:blipFill>
        <p:spPr>
          <a:xfrm>
            <a:off x="8987575" y="2363875"/>
            <a:ext cx="282624" cy="373049"/>
          </a:xfrm>
          <a:prstGeom prst="rect">
            <a:avLst/>
          </a:prstGeom>
          <a:noFill/>
          <a:ln>
            <a:noFill/>
          </a:ln>
        </p:spPr>
      </p:pic>
      <p:pic>
        <p:nvPicPr>
          <p:cNvPr id="249" name="Google Shape;249;p22" title="logo-citroenogen.png"/>
          <p:cNvPicPr preferRelativeResize="0"/>
          <p:nvPr/>
        </p:nvPicPr>
        <p:blipFill>
          <a:blip r:embed="rId5">
            <a:alphaModFix/>
          </a:blip>
          <a:stretch>
            <a:fillRect/>
          </a:stretch>
        </p:blipFill>
        <p:spPr>
          <a:xfrm>
            <a:off x="8861375" y="3146075"/>
            <a:ext cx="282624" cy="373049"/>
          </a:xfrm>
          <a:prstGeom prst="rect">
            <a:avLst/>
          </a:prstGeom>
          <a:noFill/>
          <a:ln>
            <a:noFill/>
          </a:ln>
        </p:spPr>
      </p:pic>
      <p:pic>
        <p:nvPicPr>
          <p:cNvPr id="250" name="Google Shape;250;p22" title="logo-citroenogen.png"/>
          <p:cNvPicPr preferRelativeResize="0"/>
          <p:nvPr/>
        </p:nvPicPr>
        <p:blipFill>
          <a:blip r:embed="rId5">
            <a:alphaModFix/>
          </a:blip>
          <a:stretch>
            <a:fillRect/>
          </a:stretch>
        </p:blipFill>
        <p:spPr>
          <a:xfrm>
            <a:off x="8708625" y="2013887"/>
            <a:ext cx="282624" cy="373049"/>
          </a:xfrm>
          <a:prstGeom prst="rect">
            <a:avLst/>
          </a:prstGeom>
          <a:noFill/>
          <a:ln>
            <a:noFill/>
          </a:ln>
        </p:spPr>
      </p:pic>
      <p:pic>
        <p:nvPicPr>
          <p:cNvPr id="251" name="Google Shape;251;p22" title="logo-citroenogen.png"/>
          <p:cNvPicPr preferRelativeResize="0"/>
          <p:nvPr/>
        </p:nvPicPr>
        <p:blipFill>
          <a:blip r:embed="rId5">
            <a:alphaModFix/>
          </a:blip>
          <a:stretch>
            <a:fillRect/>
          </a:stretch>
        </p:blipFill>
        <p:spPr>
          <a:xfrm>
            <a:off x="7999050" y="3557875"/>
            <a:ext cx="282624" cy="373049"/>
          </a:xfrm>
          <a:prstGeom prst="rect">
            <a:avLst/>
          </a:prstGeom>
          <a:noFill/>
          <a:ln>
            <a:noFill/>
          </a:ln>
        </p:spPr>
      </p:pic>
      <p:pic>
        <p:nvPicPr>
          <p:cNvPr id="252" name="Google Shape;252;p22" title="logo-citroenogen.png"/>
          <p:cNvPicPr preferRelativeResize="0"/>
          <p:nvPr/>
        </p:nvPicPr>
        <p:blipFill>
          <a:blip r:embed="rId5">
            <a:alphaModFix/>
          </a:blip>
          <a:stretch>
            <a:fillRect/>
          </a:stretch>
        </p:blipFill>
        <p:spPr>
          <a:xfrm>
            <a:off x="7827475" y="2183125"/>
            <a:ext cx="282624" cy="373049"/>
          </a:xfrm>
          <a:prstGeom prst="rect">
            <a:avLst/>
          </a:prstGeom>
          <a:noFill/>
          <a:ln>
            <a:noFill/>
          </a:ln>
        </p:spPr>
      </p:pic>
      <p:pic>
        <p:nvPicPr>
          <p:cNvPr id="253" name="Google Shape;253;p22" title="KCgDtDat.png"/>
          <p:cNvPicPr preferRelativeResize="0"/>
          <p:nvPr/>
        </p:nvPicPr>
        <p:blipFill>
          <a:blip r:embed="rId6">
            <a:alphaModFix/>
          </a:blip>
          <a:stretch>
            <a:fillRect/>
          </a:stretch>
        </p:blipFill>
        <p:spPr>
          <a:xfrm flipH="1">
            <a:off x="4465750" y="1199025"/>
            <a:ext cx="2745425" cy="2745425"/>
          </a:xfrm>
          <a:prstGeom prst="rect">
            <a:avLst/>
          </a:prstGeom>
          <a:noFill/>
          <a:ln>
            <a:noFill/>
          </a:ln>
        </p:spPr>
      </p:pic>
      <p:sp>
        <p:nvSpPr>
          <p:cNvPr id="254" name="Google Shape;254;p22"/>
          <p:cNvSpPr txBox="1"/>
          <p:nvPr/>
        </p:nvSpPr>
        <p:spPr>
          <a:xfrm>
            <a:off x="242400" y="4823925"/>
            <a:ext cx="1316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chemeClr val="dk2"/>
                </a:solidFill>
              </a:rPr>
              <a:t>www.citroenogen.nl</a:t>
            </a:r>
            <a:endParaRPr sz="1000">
              <a:solidFill>
                <a:schemeClr val="dk2"/>
              </a:solidFill>
            </a:endParaRPr>
          </a:p>
        </p:txBody>
      </p:sp>
      <p:pic>
        <p:nvPicPr>
          <p:cNvPr id="255" name="Google Shape;255;p22" title="logo-citroenogen.png"/>
          <p:cNvPicPr preferRelativeResize="0"/>
          <p:nvPr/>
        </p:nvPicPr>
        <p:blipFill>
          <a:blip r:embed="rId5">
            <a:alphaModFix/>
          </a:blip>
          <a:stretch>
            <a:fillRect/>
          </a:stretch>
        </p:blipFill>
        <p:spPr>
          <a:xfrm>
            <a:off x="162700" y="4895174"/>
            <a:ext cx="148650" cy="196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3"/>
          <p:cNvSpPr/>
          <p:nvPr/>
        </p:nvSpPr>
        <p:spPr>
          <a:xfrm>
            <a:off x="4863875" y="-2185000"/>
            <a:ext cx="4927800" cy="4791600"/>
          </a:xfrm>
          <a:prstGeom prst="ellipse">
            <a:avLst/>
          </a:prstGeom>
          <a:solidFill>
            <a:srgbClr val="D9FA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1" name="Google Shape;261;p23"/>
          <p:cNvSpPr/>
          <p:nvPr/>
        </p:nvSpPr>
        <p:spPr>
          <a:xfrm>
            <a:off x="-462050" y="1862600"/>
            <a:ext cx="4927800" cy="4791600"/>
          </a:xfrm>
          <a:prstGeom prst="ellipse">
            <a:avLst/>
          </a:prstGeom>
          <a:solidFill>
            <a:srgbClr val="D9FDB5">
              <a:alpha val="502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2" name="Google Shape;262;p23"/>
          <p:cNvSpPr txBox="1"/>
          <p:nvPr>
            <p:ph type="ctrTitle"/>
          </p:nvPr>
        </p:nvSpPr>
        <p:spPr>
          <a:xfrm>
            <a:off x="311700" y="208625"/>
            <a:ext cx="8520600" cy="718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GB">
                <a:latin typeface="Playfair Display"/>
                <a:ea typeface="Playfair Display"/>
                <a:cs typeface="Playfair Display"/>
                <a:sym typeface="Playfair Display"/>
              </a:rPr>
              <a:t>How to slow nearsightedness?</a:t>
            </a:r>
            <a:endParaRPr>
              <a:latin typeface="Playfair Display"/>
              <a:ea typeface="Playfair Display"/>
              <a:cs typeface="Playfair Display"/>
              <a:sym typeface="Playfair Display"/>
            </a:endParaRPr>
          </a:p>
        </p:txBody>
      </p:sp>
      <p:pic>
        <p:nvPicPr>
          <p:cNvPr id="263" name="Google Shape;263;p23"/>
          <p:cNvPicPr preferRelativeResize="0"/>
          <p:nvPr/>
        </p:nvPicPr>
        <p:blipFill>
          <a:blip r:embed="rId3">
            <a:alphaModFix/>
          </a:blip>
          <a:stretch>
            <a:fillRect/>
          </a:stretch>
        </p:blipFill>
        <p:spPr>
          <a:xfrm>
            <a:off x="7035200" y="1298213"/>
            <a:ext cx="3864425" cy="3864425"/>
          </a:xfrm>
          <a:prstGeom prst="rect">
            <a:avLst/>
          </a:prstGeom>
          <a:noFill/>
          <a:ln>
            <a:noFill/>
          </a:ln>
        </p:spPr>
      </p:pic>
      <p:pic>
        <p:nvPicPr>
          <p:cNvPr id="264" name="Google Shape;264;p23"/>
          <p:cNvPicPr preferRelativeResize="0"/>
          <p:nvPr/>
        </p:nvPicPr>
        <p:blipFill>
          <a:blip r:embed="rId4">
            <a:alphaModFix/>
          </a:blip>
          <a:stretch>
            <a:fillRect/>
          </a:stretch>
        </p:blipFill>
        <p:spPr>
          <a:xfrm>
            <a:off x="-883450" y="3734825"/>
            <a:ext cx="2892225" cy="2683599"/>
          </a:xfrm>
          <a:prstGeom prst="rect">
            <a:avLst/>
          </a:prstGeom>
          <a:noFill/>
          <a:ln>
            <a:noFill/>
          </a:ln>
        </p:spPr>
      </p:pic>
      <p:sp>
        <p:nvSpPr>
          <p:cNvPr id="265" name="Google Shape;265;p23"/>
          <p:cNvSpPr txBox="1"/>
          <p:nvPr/>
        </p:nvSpPr>
        <p:spPr>
          <a:xfrm>
            <a:off x="921925" y="1354225"/>
            <a:ext cx="3215700" cy="268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500">
                <a:solidFill>
                  <a:schemeClr val="dk2"/>
                </a:solidFill>
                <a:latin typeface="Open Sans"/>
                <a:ea typeface="Open Sans"/>
                <a:cs typeface="Open Sans"/>
                <a:sym typeface="Open Sans"/>
              </a:rPr>
              <a:t>If you already are nearsighted, it is still important to use ways to stop it from getting worse. Glasses will help to make your vision less blurry again. This will not stop your eyes from growing more nearsighted. Special glasses, lenses or eye drops might stop this.</a:t>
            </a:r>
            <a:endParaRPr sz="1500">
              <a:solidFill>
                <a:schemeClr val="dk2"/>
              </a:solidFill>
              <a:latin typeface="Open Sans"/>
              <a:ea typeface="Open Sans"/>
              <a:cs typeface="Open Sans"/>
              <a:sym typeface="Open Sans"/>
            </a:endParaRPr>
          </a:p>
        </p:txBody>
      </p:sp>
      <p:pic>
        <p:nvPicPr>
          <p:cNvPr id="266" name="Google Shape;266;p23" title="logo-citroenogen.png"/>
          <p:cNvPicPr preferRelativeResize="0"/>
          <p:nvPr/>
        </p:nvPicPr>
        <p:blipFill>
          <a:blip r:embed="rId5">
            <a:alphaModFix/>
          </a:blip>
          <a:stretch>
            <a:fillRect/>
          </a:stretch>
        </p:blipFill>
        <p:spPr>
          <a:xfrm>
            <a:off x="8281675" y="1794225"/>
            <a:ext cx="282624" cy="373049"/>
          </a:xfrm>
          <a:prstGeom prst="rect">
            <a:avLst/>
          </a:prstGeom>
          <a:noFill/>
          <a:ln>
            <a:noFill/>
          </a:ln>
        </p:spPr>
      </p:pic>
      <p:pic>
        <p:nvPicPr>
          <p:cNvPr id="267" name="Google Shape;267;p23" title="logo-citroenogen.png"/>
          <p:cNvPicPr preferRelativeResize="0"/>
          <p:nvPr/>
        </p:nvPicPr>
        <p:blipFill>
          <a:blip r:embed="rId5">
            <a:alphaModFix/>
          </a:blip>
          <a:stretch>
            <a:fillRect/>
          </a:stretch>
        </p:blipFill>
        <p:spPr>
          <a:xfrm>
            <a:off x="8918550" y="1421175"/>
            <a:ext cx="282624" cy="373049"/>
          </a:xfrm>
          <a:prstGeom prst="rect">
            <a:avLst/>
          </a:prstGeom>
          <a:noFill/>
          <a:ln>
            <a:noFill/>
          </a:ln>
        </p:spPr>
      </p:pic>
      <p:pic>
        <p:nvPicPr>
          <p:cNvPr id="268" name="Google Shape;268;p23" title="logo-citroenogen.png"/>
          <p:cNvPicPr preferRelativeResize="0"/>
          <p:nvPr/>
        </p:nvPicPr>
        <p:blipFill>
          <a:blip r:embed="rId5">
            <a:alphaModFix/>
          </a:blip>
          <a:stretch>
            <a:fillRect/>
          </a:stretch>
        </p:blipFill>
        <p:spPr>
          <a:xfrm>
            <a:off x="8426000" y="3303150"/>
            <a:ext cx="282624" cy="373049"/>
          </a:xfrm>
          <a:prstGeom prst="rect">
            <a:avLst/>
          </a:prstGeom>
          <a:noFill/>
          <a:ln>
            <a:noFill/>
          </a:ln>
        </p:spPr>
      </p:pic>
      <p:pic>
        <p:nvPicPr>
          <p:cNvPr id="269" name="Google Shape;269;p23" title="logo-citroenogen.png"/>
          <p:cNvPicPr preferRelativeResize="0"/>
          <p:nvPr/>
        </p:nvPicPr>
        <p:blipFill>
          <a:blip r:embed="rId5">
            <a:alphaModFix/>
          </a:blip>
          <a:stretch>
            <a:fillRect/>
          </a:stretch>
        </p:blipFill>
        <p:spPr>
          <a:xfrm>
            <a:off x="7827475" y="2736925"/>
            <a:ext cx="282624" cy="373049"/>
          </a:xfrm>
          <a:prstGeom prst="rect">
            <a:avLst/>
          </a:prstGeom>
          <a:noFill/>
          <a:ln>
            <a:noFill/>
          </a:ln>
        </p:spPr>
      </p:pic>
      <p:pic>
        <p:nvPicPr>
          <p:cNvPr id="270" name="Google Shape;270;p23" title="logo-citroenogen.png"/>
          <p:cNvPicPr preferRelativeResize="0"/>
          <p:nvPr/>
        </p:nvPicPr>
        <p:blipFill>
          <a:blip r:embed="rId5">
            <a:alphaModFix/>
          </a:blip>
          <a:stretch>
            <a:fillRect/>
          </a:stretch>
        </p:blipFill>
        <p:spPr>
          <a:xfrm>
            <a:off x="8513800" y="2606600"/>
            <a:ext cx="282624" cy="373049"/>
          </a:xfrm>
          <a:prstGeom prst="rect">
            <a:avLst/>
          </a:prstGeom>
          <a:noFill/>
          <a:ln>
            <a:noFill/>
          </a:ln>
        </p:spPr>
      </p:pic>
      <p:pic>
        <p:nvPicPr>
          <p:cNvPr id="271" name="Google Shape;271;p23" title="logo-citroenogen.png"/>
          <p:cNvPicPr preferRelativeResize="0"/>
          <p:nvPr/>
        </p:nvPicPr>
        <p:blipFill>
          <a:blip r:embed="rId5">
            <a:alphaModFix/>
          </a:blip>
          <a:stretch>
            <a:fillRect/>
          </a:stretch>
        </p:blipFill>
        <p:spPr>
          <a:xfrm>
            <a:off x="8987575" y="2363875"/>
            <a:ext cx="282624" cy="373049"/>
          </a:xfrm>
          <a:prstGeom prst="rect">
            <a:avLst/>
          </a:prstGeom>
          <a:noFill/>
          <a:ln>
            <a:noFill/>
          </a:ln>
        </p:spPr>
      </p:pic>
      <p:pic>
        <p:nvPicPr>
          <p:cNvPr id="272" name="Google Shape;272;p23" title="logo-citroenogen.png"/>
          <p:cNvPicPr preferRelativeResize="0"/>
          <p:nvPr/>
        </p:nvPicPr>
        <p:blipFill>
          <a:blip r:embed="rId5">
            <a:alphaModFix/>
          </a:blip>
          <a:stretch>
            <a:fillRect/>
          </a:stretch>
        </p:blipFill>
        <p:spPr>
          <a:xfrm>
            <a:off x="8861375" y="3146075"/>
            <a:ext cx="282624" cy="373049"/>
          </a:xfrm>
          <a:prstGeom prst="rect">
            <a:avLst/>
          </a:prstGeom>
          <a:noFill/>
          <a:ln>
            <a:noFill/>
          </a:ln>
        </p:spPr>
      </p:pic>
      <p:pic>
        <p:nvPicPr>
          <p:cNvPr id="273" name="Google Shape;273;p23" title="logo-citroenogen.png"/>
          <p:cNvPicPr preferRelativeResize="0"/>
          <p:nvPr/>
        </p:nvPicPr>
        <p:blipFill>
          <a:blip r:embed="rId5">
            <a:alphaModFix/>
          </a:blip>
          <a:stretch>
            <a:fillRect/>
          </a:stretch>
        </p:blipFill>
        <p:spPr>
          <a:xfrm>
            <a:off x="8708625" y="2013887"/>
            <a:ext cx="282624" cy="373049"/>
          </a:xfrm>
          <a:prstGeom prst="rect">
            <a:avLst/>
          </a:prstGeom>
          <a:noFill/>
          <a:ln>
            <a:noFill/>
          </a:ln>
        </p:spPr>
      </p:pic>
      <p:pic>
        <p:nvPicPr>
          <p:cNvPr id="274" name="Google Shape;274;p23" title="logo-citroenogen.png"/>
          <p:cNvPicPr preferRelativeResize="0"/>
          <p:nvPr/>
        </p:nvPicPr>
        <p:blipFill>
          <a:blip r:embed="rId5">
            <a:alphaModFix/>
          </a:blip>
          <a:stretch>
            <a:fillRect/>
          </a:stretch>
        </p:blipFill>
        <p:spPr>
          <a:xfrm>
            <a:off x="7999050" y="3557875"/>
            <a:ext cx="282624" cy="373049"/>
          </a:xfrm>
          <a:prstGeom prst="rect">
            <a:avLst/>
          </a:prstGeom>
          <a:noFill/>
          <a:ln>
            <a:noFill/>
          </a:ln>
        </p:spPr>
      </p:pic>
      <p:pic>
        <p:nvPicPr>
          <p:cNvPr id="275" name="Google Shape;275;p23" title="logo-citroenogen.png"/>
          <p:cNvPicPr preferRelativeResize="0"/>
          <p:nvPr/>
        </p:nvPicPr>
        <p:blipFill>
          <a:blip r:embed="rId5">
            <a:alphaModFix/>
          </a:blip>
          <a:stretch>
            <a:fillRect/>
          </a:stretch>
        </p:blipFill>
        <p:spPr>
          <a:xfrm>
            <a:off x="7827475" y="2183125"/>
            <a:ext cx="282624" cy="373049"/>
          </a:xfrm>
          <a:prstGeom prst="rect">
            <a:avLst/>
          </a:prstGeom>
          <a:noFill/>
          <a:ln>
            <a:noFill/>
          </a:ln>
        </p:spPr>
      </p:pic>
      <p:pic>
        <p:nvPicPr>
          <p:cNvPr id="276" name="Google Shape;276;p23" title="logo-citroenogen.png"/>
          <p:cNvPicPr preferRelativeResize="0"/>
          <p:nvPr/>
        </p:nvPicPr>
        <p:blipFill>
          <a:blip r:embed="rId5">
            <a:alphaModFix/>
          </a:blip>
          <a:stretch>
            <a:fillRect/>
          </a:stretch>
        </p:blipFill>
        <p:spPr>
          <a:xfrm>
            <a:off x="8170638" y="2895712"/>
            <a:ext cx="282624" cy="373049"/>
          </a:xfrm>
          <a:prstGeom prst="rect">
            <a:avLst/>
          </a:prstGeom>
          <a:noFill/>
          <a:ln>
            <a:noFill/>
          </a:ln>
        </p:spPr>
      </p:pic>
      <p:pic>
        <p:nvPicPr>
          <p:cNvPr id="277" name="Google Shape;277;p23" title="epJkMaS9.png"/>
          <p:cNvPicPr preferRelativeResize="0"/>
          <p:nvPr/>
        </p:nvPicPr>
        <p:blipFill>
          <a:blip r:embed="rId6">
            <a:alphaModFix/>
          </a:blip>
          <a:stretch>
            <a:fillRect/>
          </a:stretch>
        </p:blipFill>
        <p:spPr>
          <a:xfrm>
            <a:off x="4803100" y="1455700"/>
            <a:ext cx="2232100" cy="2232100"/>
          </a:xfrm>
          <a:prstGeom prst="rect">
            <a:avLst/>
          </a:prstGeom>
          <a:noFill/>
          <a:ln>
            <a:noFill/>
          </a:ln>
        </p:spPr>
      </p:pic>
      <p:sp>
        <p:nvSpPr>
          <p:cNvPr id="278" name="Google Shape;278;p23"/>
          <p:cNvSpPr txBox="1"/>
          <p:nvPr/>
        </p:nvSpPr>
        <p:spPr>
          <a:xfrm>
            <a:off x="242400" y="4823925"/>
            <a:ext cx="1316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chemeClr val="dk2"/>
                </a:solidFill>
              </a:rPr>
              <a:t>www.citroenogen.nl</a:t>
            </a:r>
            <a:endParaRPr sz="1000">
              <a:solidFill>
                <a:schemeClr val="dk2"/>
              </a:solidFill>
            </a:endParaRPr>
          </a:p>
        </p:txBody>
      </p:sp>
      <p:pic>
        <p:nvPicPr>
          <p:cNvPr id="279" name="Google Shape;279;p23" title="logo-citroenogen.png"/>
          <p:cNvPicPr preferRelativeResize="0"/>
          <p:nvPr/>
        </p:nvPicPr>
        <p:blipFill>
          <a:blip r:embed="rId5">
            <a:alphaModFix/>
          </a:blip>
          <a:stretch>
            <a:fillRect/>
          </a:stretch>
        </p:blipFill>
        <p:spPr>
          <a:xfrm>
            <a:off x="162700" y="4895174"/>
            <a:ext cx="148650" cy="196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4"/>
          <p:cNvSpPr/>
          <p:nvPr/>
        </p:nvSpPr>
        <p:spPr>
          <a:xfrm>
            <a:off x="4863875" y="-2185000"/>
            <a:ext cx="4927800" cy="4791600"/>
          </a:xfrm>
          <a:prstGeom prst="ellipse">
            <a:avLst/>
          </a:prstGeom>
          <a:solidFill>
            <a:srgbClr val="D9FA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5" name="Google Shape;285;p24"/>
          <p:cNvSpPr/>
          <p:nvPr/>
        </p:nvSpPr>
        <p:spPr>
          <a:xfrm>
            <a:off x="-462050" y="1862600"/>
            <a:ext cx="4927800" cy="4791600"/>
          </a:xfrm>
          <a:prstGeom prst="ellipse">
            <a:avLst/>
          </a:prstGeom>
          <a:solidFill>
            <a:srgbClr val="D9FDB5">
              <a:alpha val="502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6" name="Google Shape;286;p24"/>
          <p:cNvSpPr txBox="1"/>
          <p:nvPr>
            <p:ph type="ctrTitle"/>
          </p:nvPr>
        </p:nvSpPr>
        <p:spPr>
          <a:xfrm>
            <a:off x="311700" y="208625"/>
            <a:ext cx="8520600" cy="718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GB">
                <a:latin typeface="Playfair Display"/>
                <a:ea typeface="Playfair Display"/>
                <a:cs typeface="Playfair Display"/>
                <a:sym typeface="Playfair Display"/>
              </a:rPr>
              <a:t>I think I am nearsighted</a:t>
            </a:r>
            <a:endParaRPr>
              <a:latin typeface="Playfair Display"/>
              <a:ea typeface="Playfair Display"/>
              <a:cs typeface="Playfair Display"/>
              <a:sym typeface="Playfair Display"/>
            </a:endParaRPr>
          </a:p>
        </p:txBody>
      </p:sp>
      <p:pic>
        <p:nvPicPr>
          <p:cNvPr id="287" name="Google Shape;287;p24"/>
          <p:cNvPicPr preferRelativeResize="0"/>
          <p:nvPr/>
        </p:nvPicPr>
        <p:blipFill>
          <a:blip r:embed="rId3">
            <a:alphaModFix/>
          </a:blip>
          <a:stretch>
            <a:fillRect/>
          </a:stretch>
        </p:blipFill>
        <p:spPr>
          <a:xfrm>
            <a:off x="7035200" y="1298213"/>
            <a:ext cx="3864425" cy="3864425"/>
          </a:xfrm>
          <a:prstGeom prst="rect">
            <a:avLst/>
          </a:prstGeom>
          <a:noFill/>
          <a:ln>
            <a:noFill/>
          </a:ln>
        </p:spPr>
      </p:pic>
      <p:pic>
        <p:nvPicPr>
          <p:cNvPr id="288" name="Google Shape;288;p24"/>
          <p:cNvPicPr preferRelativeResize="0"/>
          <p:nvPr/>
        </p:nvPicPr>
        <p:blipFill>
          <a:blip r:embed="rId4">
            <a:alphaModFix/>
          </a:blip>
          <a:stretch>
            <a:fillRect/>
          </a:stretch>
        </p:blipFill>
        <p:spPr>
          <a:xfrm>
            <a:off x="-883450" y="3734825"/>
            <a:ext cx="2892225" cy="2683599"/>
          </a:xfrm>
          <a:prstGeom prst="rect">
            <a:avLst/>
          </a:prstGeom>
          <a:noFill/>
          <a:ln>
            <a:noFill/>
          </a:ln>
        </p:spPr>
      </p:pic>
      <p:sp>
        <p:nvSpPr>
          <p:cNvPr id="289" name="Google Shape;289;p24"/>
          <p:cNvSpPr txBox="1"/>
          <p:nvPr/>
        </p:nvSpPr>
        <p:spPr>
          <a:xfrm>
            <a:off x="921925" y="1354225"/>
            <a:ext cx="3215700" cy="268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500">
                <a:solidFill>
                  <a:schemeClr val="dk2"/>
                </a:solidFill>
                <a:latin typeface="Open Sans"/>
                <a:ea typeface="Open Sans"/>
                <a:cs typeface="Open Sans"/>
                <a:sym typeface="Open Sans"/>
              </a:rPr>
              <a:t>If you feel like you have this condition, don’t be worried to talk about it with your parents or teacher. Nearsightedness is very common, and if you find it early in your life you can be helped. This will make it possible to keep the nearsightedness at a minimum.</a:t>
            </a:r>
            <a:endParaRPr sz="150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1500">
              <a:solidFill>
                <a:schemeClr val="dk2"/>
              </a:solidFill>
              <a:latin typeface="Open Sans"/>
              <a:ea typeface="Open Sans"/>
              <a:cs typeface="Open Sans"/>
              <a:sym typeface="Open Sans"/>
            </a:endParaRPr>
          </a:p>
        </p:txBody>
      </p:sp>
      <p:pic>
        <p:nvPicPr>
          <p:cNvPr id="290" name="Google Shape;290;p24" title="logo-citroenogen.png"/>
          <p:cNvPicPr preferRelativeResize="0"/>
          <p:nvPr/>
        </p:nvPicPr>
        <p:blipFill>
          <a:blip r:embed="rId5">
            <a:alphaModFix/>
          </a:blip>
          <a:stretch>
            <a:fillRect/>
          </a:stretch>
        </p:blipFill>
        <p:spPr>
          <a:xfrm>
            <a:off x="8281675" y="1794225"/>
            <a:ext cx="282624" cy="373049"/>
          </a:xfrm>
          <a:prstGeom prst="rect">
            <a:avLst/>
          </a:prstGeom>
          <a:noFill/>
          <a:ln>
            <a:noFill/>
          </a:ln>
        </p:spPr>
      </p:pic>
      <p:pic>
        <p:nvPicPr>
          <p:cNvPr id="291" name="Google Shape;291;p24" title="logo-citroenogen.png"/>
          <p:cNvPicPr preferRelativeResize="0"/>
          <p:nvPr/>
        </p:nvPicPr>
        <p:blipFill>
          <a:blip r:embed="rId5">
            <a:alphaModFix/>
          </a:blip>
          <a:stretch>
            <a:fillRect/>
          </a:stretch>
        </p:blipFill>
        <p:spPr>
          <a:xfrm>
            <a:off x="8918550" y="1421175"/>
            <a:ext cx="282624" cy="373049"/>
          </a:xfrm>
          <a:prstGeom prst="rect">
            <a:avLst/>
          </a:prstGeom>
          <a:noFill/>
          <a:ln>
            <a:noFill/>
          </a:ln>
        </p:spPr>
      </p:pic>
      <p:pic>
        <p:nvPicPr>
          <p:cNvPr id="292" name="Google Shape;292;p24" title="logo-citroenogen.png"/>
          <p:cNvPicPr preferRelativeResize="0"/>
          <p:nvPr/>
        </p:nvPicPr>
        <p:blipFill>
          <a:blip r:embed="rId5">
            <a:alphaModFix/>
          </a:blip>
          <a:stretch>
            <a:fillRect/>
          </a:stretch>
        </p:blipFill>
        <p:spPr>
          <a:xfrm>
            <a:off x="8426000" y="3303150"/>
            <a:ext cx="282624" cy="373049"/>
          </a:xfrm>
          <a:prstGeom prst="rect">
            <a:avLst/>
          </a:prstGeom>
          <a:noFill/>
          <a:ln>
            <a:noFill/>
          </a:ln>
        </p:spPr>
      </p:pic>
      <p:pic>
        <p:nvPicPr>
          <p:cNvPr id="293" name="Google Shape;293;p24" title="logo-citroenogen.png"/>
          <p:cNvPicPr preferRelativeResize="0"/>
          <p:nvPr/>
        </p:nvPicPr>
        <p:blipFill>
          <a:blip r:embed="rId5">
            <a:alphaModFix/>
          </a:blip>
          <a:stretch>
            <a:fillRect/>
          </a:stretch>
        </p:blipFill>
        <p:spPr>
          <a:xfrm>
            <a:off x="7827475" y="2736925"/>
            <a:ext cx="282624" cy="373049"/>
          </a:xfrm>
          <a:prstGeom prst="rect">
            <a:avLst/>
          </a:prstGeom>
          <a:noFill/>
          <a:ln>
            <a:noFill/>
          </a:ln>
        </p:spPr>
      </p:pic>
      <p:pic>
        <p:nvPicPr>
          <p:cNvPr id="294" name="Google Shape;294;p24" title="logo-citroenogen.png"/>
          <p:cNvPicPr preferRelativeResize="0"/>
          <p:nvPr/>
        </p:nvPicPr>
        <p:blipFill>
          <a:blip r:embed="rId5">
            <a:alphaModFix/>
          </a:blip>
          <a:stretch>
            <a:fillRect/>
          </a:stretch>
        </p:blipFill>
        <p:spPr>
          <a:xfrm>
            <a:off x="8513800" y="2606600"/>
            <a:ext cx="282624" cy="373049"/>
          </a:xfrm>
          <a:prstGeom prst="rect">
            <a:avLst/>
          </a:prstGeom>
          <a:noFill/>
          <a:ln>
            <a:noFill/>
          </a:ln>
        </p:spPr>
      </p:pic>
      <p:pic>
        <p:nvPicPr>
          <p:cNvPr id="295" name="Google Shape;295;p24" title="logo-citroenogen.png"/>
          <p:cNvPicPr preferRelativeResize="0"/>
          <p:nvPr/>
        </p:nvPicPr>
        <p:blipFill>
          <a:blip r:embed="rId5">
            <a:alphaModFix/>
          </a:blip>
          <a:stretch>
            <a:fillRect/>
          </a:stretch>
        </p:blipFill>
        <p:spPr>
          <a:xfrm>
            <a:off x="8987575" y="2363875"/>
            <a:ext cx="282624" cy="373049"/>
          </a:xfrm>
          <a:prstGeom prst="rect">
            <a:avLst/>
          </a:prstGeom>
          <a:noFill/>
          <a:ln>
            <a:noFill/>
          </a:ln>
        </p:spPr>
      </p:pic>
      <p:pic>
        <p:nvPicPr>
          <p:cNvPr id="296" name="Google Shape;296;p24" title="logo-citroenogen.png"/>
          <p:cNvPicPr preferRelativeResize="0"/>
          <p:nvPr/>
        </p:nvPicPr>
        <p:blipFill>
          <a:blip r:embed="rId5">
            <a:alphaModFix/>
          </a:blip>
          <a:stretch>
            <a:fillRect/>
          </a:stretch>
        </p:blipFill>
        <p:spPr>
          <a:xfrm>
            <a:off x="8861375" y="3146075"/>
            <a:ext cx="282624" cy="373049"/>
          </a:xfrm>
          <a:prstGeom prst="rect">
            <a:avLst/>
          </a:prstGeom>
          <a:noFill/>
          <a:ln>
            <a:noFill/>
          </a:ln>
        </p:spPr>
      </p:pic>
      <p:pic>
        <p:nvPicPr>
          <p:cNvPr id="297" name="Google Shape;297;p24" title="logo-citroenogen.png"/>
          <p:cNvPicPr preferRelativeResize="0"/>
          <p:nvPr/>
        </p:nvPicPr>
        <p:blipFill>
          <a:blip r:embed="rId5">
            <a:alphaModFix/>
          </a:blip>
          <a:stretch>
            <a:fillRect/>
          </a:stretch>
        </p:blipFill>
        <p:spPr>
          <a:xfrm>
            <a:off x="8708625" y="2013887"/>
            <a:ext cx="282624" cy="373049"/>
          </a:xfrm>
          <a:prstGeom prst="rect">
            <a:avLst/>
          </a:prstGeom>
          <a:noFill/>
          <a:ln>
            <a:noFill/>
          </a:ln>
        </p:spPr>
      </p:pic>
      <p:pic>
        <p:nvPicPr>
          <p:cNvPr id="298" name="Google Shape;298;p24" title="logo-citroenogen.png"/>
          <p:cNvPicPr preferRelativeResize="0"/>
          <p:nvPr/>
        </p:nvPicPr>
        <p:blipFill>
          <a:blip r:embed="rId5">
            <a:alphaModFix/>
          </a:blip>
          <a:stretch>
            <a:fillRect/>
          </a:stretch>
        </p:blipFill>
        <p:spPr>
          <a:xfrm>
            <a:off x="7999050" y="3557875"/>
            <a:ext cx="282624" cy="373049"/>
          </a:xfrm>
          <a:prstGeom prst="rect">
            <a:avLst/>
          </a:prstGeom>
          <a:noFill/>
          <a:ln>
            <a:noFill/>
          </a:ln>
        </p:spPr>
      </p:pic>
      <p:pic>
        <p:nvPicPr>
          <p:cNvPr id="299" name="Google Shape;299;p24" title="logo-citroenogen.png"/>
          <p:cNvPicPr preferRelativeResize="0"/>
          <p:nvPr/>
        </p:nvPicPr>
        <p:blipFill>
          <a:blip r:embed="rId5">
            <a:alphaModFix/>
          </a:blip>
          <a:stretch>
            <a:fillRect/>
          </a:stretch>
        </p:blipFill>
        <p:spPr>
          <a:xfrm>
            <a:off x="7827475" y="2183125"/>
            <a:ext cx="282624" cy="373049"/>
          </a:xfrm>
          <a:prstGeom prst="rect">
            <a:avLst/>
          </a:prstGeom>
          <a:noFill/>
          <a:ln>
            <a:noFill/>
          </a:ln>
        </p:spPr>
      </p:pic>
      <p:pic>
        <p:nvPicPr>
          <p:cNvPr id="300" name="Google Shape;300;p24" title="logo-citroenogen.png"/>
          <p:cNvPicPr preferRelativeResize="0"/>
          <p:nvPr/>
        </p:nvPicPr>
        <p:blipFill>
          <a:blip r:embed="rId5">
            <a:alphaModFix/>
          </a:blip>
          <a:stretch>
            <a:fillRect/>
          </a:stretch>
        </p:blipFill>
        <p:spPr>
          <a:xfrm>
            <a:off x="8170638" y="2895712"/>
            <a:ext cx="282624" cy="373049"/>
          </a:xfrm>
          <a:prstGeom prst="rect">
            <a:avLst/>
          </a:prstGeom>
          <a:noFill/>
          <a:ln>
            <a:noFill/>
          </a:ln>
        </p:spPr>
      </p:pic>
      <p:pic>
        <p:nvPicPr>
          <p:cNvPr id="301" name="Google Shape;301;p24" title="8wse1bUq.png"/>
          <p:cNvPicPr preferRelativeResize="0"/>
          <p:nvPr/>
        </p:nvPicPr>
        <p:blipFill>
          <a:blip r:embed="rId6">
            <a:alphaModFix/>
          </a:blip>
          <a:stretch>
            <a:fillRect/>
          </a:stretch>
        </p:blipFill>
        <p:spPr>
          <a:xfrm>
            <a:off x="4749050" y="1455700"/>
            <a:ext cx="2232100" cy="2232100"/>
          </a:xfrm>
          <a:prstGeom prst="rect">
            <a:avLst/>
          </a:prstGeom>
          <a:noFill/>
          <a:ln>
            <a:noFill/>
          </a:ln>
        </p:spPr>
      </p:pic>
      <p:pic>
        <p:nvPicPr>
          <p:cNvPr id="302" name="Google Shape;302;p24" title="logo-citroenogen.png"/>
          <p:cNvPicPr preferRelativeResize="0"/>
          <p:nvPr/>
        </p:nvPicPr>
        <p:blipFill>
          <a:blip r:embed="rId5">
            <a:alphaModFix/>
          </a:blip>
          <a:stretch>
            <a:fillRect/>
          </a:stretch>
        </p:blipFill>
        <p:spPr>
          <a:xfrm>
            <a:off x="8231175" y="2274400"/>
            <a:ext cx="282624" cy="373049"/>
          </a:xfrm>
          <a:prstGeom prst="rect">
            <a:avLst/>
          </a:prstGeom>
          <a:noFill/>
          <a:ln>
            <a:noFill/>
          </a:ln>
        </p:spPr>
      </p:pic>
      <p:sp>
        <p:nvSpPr>
          <p:cNvPr id="303" name="Google Shape;303;p24"/>
          <p:cNvSpPr txBox="1"/>
          <p:nvPr/>
        </p:nvSpPr>
        <p:spPr>
          <a:xfrm>
            <a:off x="242400" y="4823925"/>
            <a:ext cx="1316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chemeClr val="dk2"/>
                </a:solidFill>
              </a:rPr>
              <a:t>www.citroenogen.nl</a:t>
            </a:r>
            <a:endParaRPr sz="1000">
              <a:solidFill>
                <a:schemeClr val="dk2"/>
              </a:solidFill>
            </a:endParaRPr>
          </a:p>
        </p:txBody>
      </p:sp>
      <p:pic>
        <p:nvPicPr>
          <p:cNvPr id="304" name="Google Shape;304;p24" title="logo-citroenogen.png"/>
          <p:cNvPicPr preferRelativeResize="0"/>
          <p:nvPr/>
        </p:nvPicPr>
        <p:blipFill>
          <a:blip r:embed="rId5">
            <a:alphaModFix/>
          </a:blip>
          <a:stretch>
            <a:fillRect/>
          </a:stretch>
        </p:blipFill>
        <p:spPr>
          <a:xfrm>
            <a:off x="162700" y="4895174"/>
            <a:ext cx="148650" cy="196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08" name="Shape 308"/>
        <p:cNvGrpSpPr/>
        <p:nvPr/>
      </p:nvGrpSpPr>
      <p:grpSpPr>
        <a:xfrm>
          <a:off x="0" y="0"/>
          <a:ext cx="0" cy="0"/>
          <a:chOff x="0" y="0"/>
          <a:chExt cx="0" cy="0"/>
        </a:xfrm>
      </p:grpSpPr>
      <p:sp>
        <p:nvSpPr>
          <p:cNvPr id="309" name="Google Shape;309;p25"/>
          <p:cNvSpPr/>
          <p:nvPr/>
        </p:nvSpPr>
        <p:spPr>
          <a:xfrm>
            <a:off x="1209375" y="834625"/>
            <a:ext cx="4927800" cy="4791600"/>
          </a:xfrm>
          <a:prstGeom prst="ellipse">
            <a:avLst/>
          </a:prstGeom>
          <a:solidFill>
            <a:srgbClr val="D9FA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0" name="Google Shape;310;p25"/>
          <p:cNvSpPr/>
          <p:nvPr/>
        </p:nvSpPr>
        <p:spPr>
          <a:xfrm>
            <a:off x="4769525" y="-744750"/>
            <a:ext cx="4927800" cy="4791600"/>
          </a:xfrm>
          <a:prstGeom prst="ellipse">
            <a:avLst/>
          </a:prstGeom>
          <a:solidFill>
            <a:srgbClr val="D9FDB5">
              <a:alpha val="502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1" name="Google Shape;311;p2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GB"/>
              <a:t>Check </a:t>
            </a:r>
            <a:r>
              <a:rPr lang="en-GB" u="sng">
                <a:solidFill>
                  <a:schemeClr val="hlink"/>
                </a:solidFill>
                <a:hlinkClick r:id="rId3"/>
              </a:rPr>
              <a:t>www.citroenogen.nl</a:t>
            </a:r>
            <a:endParaRPr/>
          </a:p>
        </p:txBody>
      </p:sp>
      <p:pic>
        <p:nvPicPr>
          <p:cNvPr id="312" name="Google Shape;312;p25"/>
          <p:cNvPicPr preferRelativeResize="0"/>
          <p:nvPr/>
        </p:nvPicPr>
        <p:blipFill>
          <a:blip r:embed="rId4">
            <a:alphaModFix/>
          </a:blip>
          <a:stretch>
            <a:fillRect/>
          </a:stretch>
        </p:blipFill>
        <p:spPr>
          <a:xfrm>
            <a:off x="7035200" y="1298213"/>
            <a:ext cx="3864425" cy="3864425"/>
          </a:xfrm>
          <a:prstGeom prst="rect">
            <a:avLst/>
          </a:prstGeom>
          <a:noFill/>
          <a:ln>
            <a:noFill/>
          </a:ln>
        </p:spPr>
      </p:pic>
      <p:pic>
        <p:nvPicPr>
          <p:cNvPr id="313" name="Google Shape;313;p25"/>
          <p:cNvPicPr preferRelativeResize="0"/>
          <p:nvPr/>
        </p:nvPicPr>
        <p:blipFill>
          <a:blip r:embed="rId5">
            <a:alphaModFix/>
          </a:blip>
          <a:stretch>
            <a:fillRect/>
          </a:stretch>
        </p:blipFill>
        <p:spPr>
          <a:xfrm>
            <a:off x="-883450" y="3734825"/>
            <a:ext cx="2892225" cy="2683599"/>
          </a:xfrm>
          <a:prstGeom prst="rect">
            <a:avLst/>
          </a:prstGeom>
          <a:noFill/>
          <a:ln>
            <a:noFill/>
          </a:ln>
        </p:spPr>
      </p:pic>
      <p:pic>
        <p:nvPicPr>
          <p:cNvPr id="314" name="Google Shape;314;p25" title="logo-citroenogen.png"/>
          <p:cNvPicPr preferRelativeResize="0"/>
          <p:nvPr/>
        </p:nvPicPr>
        <p:blipFill>
          <a:blip r:embed="rId6">
            <a:alphaModFix/>
          </a:blip>
          <a:stretch>
            <a:fillRect/>
          </a:stretch>
        </p:blipFill>
        <p:spPr>
          <a:xfrm>
            <a:off x="8281675" y="1794225"/>
            <a:ext cx="282624" cy="373049"/>
          </a:xfrm>
          <a:prstGeom prst="rect">
            <a:avLst/>
          </a:prstGeom>
          <a:noFill/>
          <a:ln>
            <a:noFill/>
          </a:ln>
        </p:spPr>
      </p:pic>
      <p:pic>
        <p:nvPicPr>
          <p:cNvPr id="315" name="Google Shape;315;p25" title="logo-citroenogen.png"/>
          <p:cNvPicPr preferRelativeResize="0"/>
          <p:nvPr/>
        </p:nvPicPr>
        <p:blipFill>
          <a:blip r:embed="rId6">
            <a:alphaModFix/>
          </a:blip>
          <a:stretch>
            <a:fillRect/>
          </a:stretch>
        </p:blipFill>
        <p:spPr>
          <a:xfrm>
            <a:off x="8918550" y="1421175"/>
            <a:ext cx="282624" cy="373049"/>
          </a:xfrm>
          <a:prstGeom prst="rect">
            <a:avLst/>
          </a:prstGeom>
          <a:noFill/>
          <a:ln>
            <a:noFill/>
          </a:ln>
        </p:spPr>
      </p:pic>
      <p:pic>
        <p:nvPicPr>
          <p:cNvPr id="316" name="Google Shape;316;p25" title="logo-citroenogen.png"/>
          <p:cNvPicPr preferRelativeResize="0"/>
          <p:nvPr/>
        </p:nvPicPr>
        <p:blipFill>
          <a:blip r:embed="rId6">
            <a:alphaModFix/>
          </a:blip>
          <a:stretch>
            <a:fillRect/>
          </a:stretch>
        </p:blipFill>
        <p:spPr>
          <a:xfrm>
            <a:off x="8426000" y="3303150"/>
            <a:ext cx="282624" cy="373049"/>
          </a:xfrm>
          <a:prstGeom prst="rect">
            <a:avLst/>
          </a:prstGeom>
          <a:noFill/>
          <a:ln>
            <a:noFill/>
          </a:ln>
        </p:spPr>
      </p:pic>
      <p:pic>
        <p:nvPicPr>
          <p:cNvPr id="317" name="Google Shape;317;p25" title="logo-citroenogen.png"/>
          <p:cNvPicPr preferRelativeResize="0"/>
          <p:nvPr/>
        </p:nvPicPr>
        <p:blipFill>
          <a:blip r:embed="rId6">
            <a:alphaModFix/>
          </a:blip>
          <a:stretch>
            <a:fillRect/>
          </a:stretch>
        </p:blipFill>
        <p:spPr>
          <a:xfrm>
            <a:off x="7827475" y="2736925"/>
            <a:ext cx="282624" cy="373049"/>
          </a:xfrm>
          <a:prstGeom prst="rect">
            <a:avLst/>
          </a:prstGeom>
          <a:noFill/>
          <a:ln>
            <a:noFill/>
          </a:ln>
        </p:spPr>
      </p:pic>
      <p:pic>
        <p:nvPicPr>
          <p:cNvPr id="318" name="Google Shape;318;p25" title="logo-citroenogen.png"/>
          <p:cNvPicPr preferRelativeResize="0"/>
          <p:nvPr/>
        </p:nvPicPr>
        <p:blipFill>
          <a:blip r:embed="rId6">
            <a:alphaModFix/>
          </a:blip>
          <a:stretch>
            <a:fillRect/>
          </a:stretch>
        </p:blipFill>
        <p:spPr>
          <a:xfrm>
            <a:off x="8513800" y="2606600"/>
            <a:ext cx="282624" cy="373049"/>
          </a:xfrm>
          <a:prstGeom prst="rect">
            <a:avLst/>
          </a:prstGeom>
          <a:noFill/>
          <a:ln>
            <a:noFill/>
          </a:ln>
        </p:spPr>
      </p:pic>
      <p:pic>
        <p:nvPicPr>
          <p:cNvPr id="319" name="Google Shape;319;p25" title="logo-citroenogen.png"/>
          <p:cNvPicPr preferRelativeResize="0"/>
          <p:nvPr/>
        </p:nvPicPr>
        <p:blipFill>
          <a:blip r:embed="rId6">
            <a:alphaModFix/>
          </a:blip>
          <a:stretch>
            <a:fillRect/>
          </a:stretch>
        </p:blipFill>
        <p:spPr>
          <a:xfrm>
            <a:off x="8987575" y="2363875"/>
            <a:ext cx="282624" cy="373049"/>
          </a:xfrm>
          <a:prstGeom prst="rect">
            <a:avLst/>
          </a:prstGeom>
          <a:noFill/>
          <a:ln>
            <a:noFill/>
          </a:ln>
        </p:spPr>
      </p:pic>
      <p:pic>
        <p:nvPicPr>
          <p:cNvPr id="320" name="Google Shape;320;p25" title="logo-citroenogen.png"/>
          <p:cNvPicPr preferRelativeResize="0"/>
          <p:nvPr/>
        </p:nvPicPr>
        <p:blipFill>
          <a:blip r:embed="rId6">
            <a:alphaModFix/>
          </a:blip>
          <a:stretch>
            <a:fillRect/>
          </a:stretch>
        </p:blipFill>
        <p:spPr>
          <a:xfrm>
            <a:off x="8861375" y="3146075"/>
            <a:ext cx="282624" cy="373049"/>
          </a:xfrm>
          <a:prstGeom prst="rect">
            <a:avLst/>
          </a:prstGeom>
          <a:noFill/>
          <a:ln>
            <a:noFill/>
          </a:ln>
        </p:spPr>
      </p:pic>
      <p:pic>
        <p:nvPicPr>
          <p:cNvPr id="321" name="Google Shape;321;p25" title="logo-citroenogen.png"/>
          <p:cNvPicPr preferRelativeResize="0"/>
          <p:nvPr/>
        </p:nvPicPr>
        <p:blipFill>
          <a:blip r:embed="rId6">
            <a:alphaModFix/>
          </a:blip>
          <a:stretch>
            <a:fillRect/>
          </a:stretch>
        </p:blipFill>
        <p:spPr>
          <a:xfrm>
            <a:off x="8708625" y="2013887"/>
            <a:ext cx="282624" cy="373049"/>
          </a:xfrm>
          <a:prstGeom prst="rect">
            <a:avLst/>
          </a:prstGeom>
          <a:noFill/>
          <a:ln>
            <a:noFill/>
          </a:ln>
        </p:spPr>
      </p:pic>
      <p:pic>
        <p:nvPicPr>
          <p:cNvPr id="322" name="Google Shape;322;p25" title="logo-citroenogen.png"/>
          <p:cNvPicPr preferRelativeResize="0"/>
          <p:nvPr/>
        </p:nvPicPr>
        <p:blipFill>
          <a:blip r:embed="rId6">
            <a:alphaModFix/>
          </a:blip>
          <a:stretch>
            <a:fillRect/>
          </a:stretch>
        </p:blipFill>
        <p:spPr>
          <a:xfrm>
            <a:off x="7999050" y="3557875"/>
            <a:ext cx="282624" cy="373049"/>
          </a:xfrm>
          <a:prstGeom prst="rect">
            <a:avLst/>
          </a:prstGeom>
          <a:noFill/>
          <a:ln>
            <a:noFill/>
          </a:ln>
        </p:spPr>
      </p:pic>
      <p:pic>
        <p:nvPicPr>
          <p:cNvPr id="323" name="Google Shape;323;p25" title="logo-citroenogen.png"/>
          <p:cNvPicPr preferRelativeResize="0"/>
          <p:nvPr/>
        </p:nvPicPr>
        <p:blipFill>
          <a:blip r:embed="rId6">
            <a:alphaModFix/>
          </a:blip>
          <a:stretch>
            <a:fillRect/>
          </a:stretch>
        </p:blipFill>
        <p:spPr>
          <a:xfrm>
            <a:off x="7827475" y="2183125"/>
            <a:ext cx="282624" cy="373049"/>
          </a:xfrm>
          <a:prstGeom prst="rect">
            <a:avLst/>
          </a:prstGeom>
          <a:noFill/>
          <a:ln>
            <a:noFill/>
          </a:ln>
        </p:spPr>
      </p:pic>
      <p:pic>
        <p:nvPicPr>
          <p:cNvPr id="324" name="Google Shape;324;p25" title="logo-citroenogen.png"/>
          <p:cNvPicPr preferRelativeResize="0"/>
          <p:nvPr/>
        </p:nvPicPr>
        <p:blipFill>
          <a:blip r:embed="rId6">
            <a:alphaModFix/>
          </a:blip>
          <a:stretch>
            <a:fillRect/>
          </a:stretch>
        </p:blipFill>
        <p:spPr>
          <a:xfrm>
            <a:off x="8170638" y="2895712"/>
            <a:ext cx="282624" cy="373049"/>
          </a:xfrm>
          <a:prstGeom prst="rect">
            <a:avLst/>
          </a:prstGeom>
          <a:noFill/>
          <a:ln>
            <a:noFill/>
          </a:ln>
        </p:spPr>
      </p:pic>
      <p:pic>
        <p:nvPicPr>
          <p:cNvPr id="325" name="Google Shape;325;p25" title="logo-citroenogen.png"/>
          <p:cNvPicPr preferRelativeResize="0"/>
          <p:nvPr/>
        </p:nvPicPr>
        <p:blipFill>
          <a:blip r:embed="rId6">
            <a:alphaModFix/>
          </a:blip>
          <a:stretch>
            <a:fillRect/>
          </a:stretch>
        </p:blipFill>
        <p:spPr>
          <a:xfrm>
            <a:off x="8231175" y="2274400"/>
            <a:ext cx="282624" cy="373049"/>
          </a:xfrm>
          <a:prstGeom prst="rect">
            <a:avLst/>
          </a:prstGeom>
          <a:noFill/>
          <a:ln>
            <a:noFill/>
          </a:ln>
        </p:spPr>
      </p:pic>
      <p:pic>
        <p:nvPicPr>
          <p:cNvPr id="326" name="Google Shape;326;p25" title="logo-citroenogen.png"/>
          <p:cNvPicPr preferRelativeResize="0"/>
          <p:nvPr/>
        </p:nvPicPr>
        <p:blipFill>
          <a:blip r:embed="rId6">
            <a:alphaModFix/>
          </a:blip>
          <a:stretch>
            <a:fillRect/>
          </a:stretch>
        </p:blipFill>
        <p:spPr>
          <a:xfrm>
            <a:off x="8513800" y="3779575"/>
            <a:ext cx="282624" cy="373049"/>
          </a:xfrm>
          <a:prstGeom prst="rect">
            <a:avLst/>
          </a:prstGeom>
          <a:noFill/>
          <a:ln>
            <a:noFill/>
          </a:ln>
        </p:spPr>
      </p:pic>
      <p:sp>
        <p:nvSpPr>
          <p:cNvPr id="327" name="Google Shape;327;p25"/>
          <p:cNvSpPr txBox="1"/>
          <p:nvPr>
            <p:ph type="ctrTitle"/>
          </p:nvPr>
        </p:nvSpPr>
        <p:spPr>
          <a:xfrm>
            <a:off x="311708" y="927050"/>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GB" sz="3400">
                <a:latin typeface="Playfair Display"/>
                <a:ea typeface="Playfair Display"/>
                <a:cs typeface="Playfair Display"/>
                <a:sym typeface="Playfair Display"/>
              </a:rPr>
              <a:t>If you want to know more, or tell </a:t>
            </a:r>
            <a:endParaRPr b="1" sz="3400">
              <a:latin typeface="Playfair Display"/>
              <a:ea typeface="Playfair Display"/>
              <a:cs typeface="Playfair Display"/>
              <a:sym typeface="Playfair Display"/>
            </a:endParaRPr>
          </a:p>
          <a:p>
            <a:pPr indent="0" lvl="0" marL="0" rtl="0" algn="ctr">
              <a:spcBef>
                <a:spcPts val="0"/>
              </a:spcBef>
              <a:spcAft>
                <a:spcPts val="0"/>
              </a:spcAft>
              <a:buNone/>
            </a:pPr>
            <a:r>
              <a:rPr b="1" lang="en-GB" sz="3400">
                <a:latin typeface="Playfair Display"/>
                <a:ea typeface="Playfair Display"/>
                <a:cs typeface="Playfair Display"/>
                <a:sym typeface="Playfair Display"/>
              </a:rPr>
              <a:t>your parents about it</a:t>
            </a:r>
            <a:endParaRPr b="1" sz="3400">
              <a:latin typeface="Playfair Display"/>
              <a:ea typeface="Playfair Display"/>
              <a:cs typeface="Playfair Display"/>
              <a:sym typeface="Playfair Display"/>
            </a:endParaRPr>
          </a:p>
        </p:txBody>
      </p:sp>
      <p:sp>
        <p:nvSpPr>
          <p:cNvPr id="328" name="Google Shape;328;p25"/>
          <p:cNvSpPr txBox="1"/>
          <p:nvPr/>
        </p:nvSpPr>
        <p:spPr>
          <a:xfrm>
            <a:off x="242400" y="4823925"/>
            <a:ext cx="1316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chemeClr val="dk2"/>
                </a:solidFill>
              </a:rPr>
              <a:t>www.citroenogen.nl</a:t>
            </a:r>
            <a:endParaRPr sz="1000">
              <a:solidFill>
                <a:schemeClr val="dk2"/>
              </a:solidFill>
            </a:endParaRPr>
          </a:p>
        </p:txBody>
      </p:sp>
      <p:pic>
        <p:nvPicPr>
          <p:cNvPr id="329" name="Google Shape;329;p25" title="logo-citroenogen.png"/>
          <p:cNvPicPr preferRelativeResize="0"/>
          <p:nvPr/>
        </p:nvPicPr>
        <p:blipFill>
          <a:blip r:embed="rId6">
            <a:alphaModFix/>
          </a:blip>
          <a:stretch>
            <a:fillRect/>
          </a:stretch>
        </p:blipFill>
        <p:spPr>
          <a:xfrm>
            <a:off x="162700" y="4895174"/>
            <a:ext cx="148650" cy="196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latin typeface="Open Sans"/>
                <a:ea typeface="Open Sans"/>
                <a:cs typeface="Open Sans"/>
                <a:sym typeface="Open Sans"/>
              </a:rPr>
              <a:t>References &amp; Attributions</a:t>
            </a:r>
            <a:endParaRPr>
              <a:latin typeface="Open Sans"/>
              <a:ea typeface="Open Sans"/>
              <a:cs typeface="Open Sans"/>
              <a:sym typeface="Open Sans"/>
            </a:endParaRPr>
          </a:p>
        </p:txBody>
      </p:sp>
      <p:sp>
        <p:nvSpPr>
          <p:cNvPr id="335" name="Google Shape;335;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GB" sz="1300">
                <a:latin typeface="Open Sans"/>
                <a:ea typeface="Open Sans"/>
                <a:cs typeface="Open Sans"/>
                <a:sym typeface="Open Sans"/>
              </a:rPr>
              <a:t>This presentation </a:t>
            </a:r>
            <a:r>
              <a:rPr lang="en-GB" sz="1300">
                <a:latin typeface="Open Sans"/>
                <a:ea typeface="Open Sans"/>
                <a:cs typeface="Open Sans"/>
                <a:sym typeface="Open Sans"/>
              </a:rPr>
              <a:t>has been designed using images from </a:t>
            </a:r>
            <a:r>
              <a:rPr lang="en-GB" sz="1300" u="sng">
                <a:solidFill>
                  <a:schemeClr val="hlink"/>
                </a:solidFill>
                <a:latin typeface="Open Sans"/>
                <a:ea typeface="Open Sans"/>
                <a:cs typeface="Open Sans"/>
                <a:sym typeface="Open Sans"/>
                <a:hlinkClick r:id="rId3"/>
              </a:rPr>
              <a:t>Flaticon.com</a:t>
            </a:r>
            <a:r>
              <a:rPr lang="en-GB" sz="1300">
                <a:latin typeface="Open Sans"/>
                <a:ea typeface="Open Sans"/>
                <a:cs typeface="Open Sans"/>
                <a:sym typeface="Open Sans"/>
              </a:rPr>
              <a:t>, made by Freepik, Juicy_fish, smashingstocks</a:t>
            </a:r>
            <a:endParaRPr sz="1300">
              <a:latin typeface="Open Sans"/>
              <a:ea typeface="Open Sans"/>
              <a:cs typeface="Open Sans"/>
              <a:sym typeface="Open Sans"/>
            </a:endParaRPr>
          </a:p>
          <a:p>
            <a:pPr indent="0" lvl="0" marL="0" rtl="0" algn="l">
              <a:spcBef>
                <a:spcPts val="1200"/>
              </a:spcBef>
              <a:spcAft>
                <a:spcPts val="0"/>
              </a:spcAft>
              <a:buNone/>
            </a:pPr>
            <a:r>
              <a:rPr lang="en-GB" sz="1300">
                <a:latin typeface="Open Sans"/>
                <a:ea typeface="Open Sans"/>
                <a:cs typeface="Open Sans"/>
                <a:sym typeface="Open Sans"/>
              </a:rPr>
              <a:t>Slide 4: Photo in blur by Ben Wicks on Unsplash (blurred with </a:t>
            </a:r>
            <a:r>
              <a:rPr lang="en-GB" sz="1300" u="sng">
                <a:solidFill>
                  <a:schemeClr val="hlink"/>
                </a:solidFill>
                <a:latin typeface="Open Sans"/>
                <a:ea typeface="Open Sans"/>
                <a:cs typeface="Open Sans"/>
                <a:sym typeface="Open Sans"/>
                <a:hlinkClick r:id="rId4"/>
              </a:rPr>
              <a:t>https://pinetools.com/blur-image</a:t>
            </a:r>
            <a:r>
              <a:rPr lang="en-GB" sz="1300">
                <a:latin typeface="Open Sans"/>
                <a:ea typeface="Open Sans"/>
                <a:cs typeface="Open Sans"/>
                <a:sym typeface="Open Sans"/>
              </a:rPr>
              <a:t>: no blur, stack blur 60, stack blur 100)</a:t>
            </a:r>
            <a:endParaRPr sz="1300">
              <a:latin typeface="Open Sans"/>
              <a:ea typeface="Open Sans"/>
              <a:cs typeface="Open Sans"/>
              <a:sym typeface="Open Sans"/>
            </a:endParaRPr>
          </a:p>
          <a:p>
            <a:pPr indent="0" lvl="0" marL="0" rtl="0" algn="l">
              <a:spcBef>
                <a:spcPts val="1200"/>
              </a:spcBef>
              <a:spcAft>
                <a:spcPts val="0"/>
              </a:spcAft>
              <a:buNone/>
            </a:pPr>
            <a:r>
              <a:rPr lang="en-GB" sz="1300">
                <a:latin typeface="Open Sans"/>
                <a:ea typeface="Open Sans"/>
                <a:cs typeface="Open Sans"/>
                <a:sym typeface="Open Sans"/>
              </a:rPr>
              <a:t>Slide 5: Table by </a:t>
            </a:r>
            <a:r>
              <a:rPr lang="en-GB" sz="1300" u="sng">
                <a:solidFill>
                  <a:schemeClr val="hlink"/>
                </a:solidFill>
                <a:latin typeface="Open Sans"/>
                <a:ea typeface="Open Sans"/>
                <a:cs typeface="Open Sans"/>
                <a:sym typeface="Open Sans"/>
                <a:hlinkClick r:id="rId5"/>
              </a:rPr>
              <a:t>www.kidsorthok.com.au/myopia-control</a:t>
            </a:r>
            <a:endParaRPr sz="1300">
              <a:latin typeface="Open Sans"/>
              <a:ea typeface="Open Sans"/>
              <a:cs typeface="Open Sans"/>
              <a:sym typeface="Open Sans"/>
            </a:endParaRPr>
          </a:p>
          <a:p>
            <a:pPr indent="0" lvl="0" marL="0" rtl="0" algn="l">
              <a:spcBef>
                <a:spcPts val="1200"/>
              </a:spcBef>
              <a:spcAft>
                <a:spcPts val="0"/>
              </a:spcAft>
              <a:buNone/>
            </a:pPr>
            <a:r>
              <a:rPr lang="en-GB" sz="1300">
                <a:latin typeface="Open Sans"/>
                <a:ea typeface="Open Sans"/>
                <a:cs typeface="Open Sans"/>
                <a:sym typeface="Open Sans"/>
              </a:rPr>
              <a:t>More information:</a:t>
            </a:r>
            <a:endParaRPr sz="1300">
              <a:latin typeface="Open Sans"/>
              <a:ea typeface="Open Sans"/>
              <a:cs typeface="Open Sans"/>
              <a:sym typeface="Open Sans"/>
            </a:endParaRPr>
          </a:p>
          <a:p>
            <a:pPr indent="0" lvl="0" marL="0" rtl="0" algn="l">
              <a:spcBef>
                <a:spcPts val="1200"/>
              </a:spcBef>
              <a:spcAft>
                <a:spcPts val="0"/>
              </a:spcAft>
              <a:buNone/>
            </a:pPr>
            <a:r>
              <a:rPr lang="en-GB" sz="1300" u="sng">
                <a:solidFill>
                  <a:schemeClr val="hlink"/>
                </a:solidFill>
                <a:latin typeface="Open Sans"/>
                <a:ea typeface="Open Sans"/>
                <a:cs typeface="Open Sans"/>
                <a:sym typeface="Open Sans"/>
                <a:hlinkClick r:id="rId6"/>
              </a:rPr>
              <a:t>https://www.allaboutvision.com/parents/myopia-facts-infographic.htm</a:t>
            </a:r>
            <a:endParaRPr sz="1300">
              <a:latin typeface="Open Sans"/>
              <a:ea typeface="Open Sans"/>
              <a:cs typeface="Open Sans"/>
              <a:sym typeface="Open Sans"/>
            </a:endParaRPr>
          </a:p>
          <a:p>
            <a:pPr indent="0" lvl="0" marL="0" rtl="0" algn="l">
              <a:spcBef>
                <a:spcPts val="1200"/>
              </a:spcBef>
              <a:spcAft>
                <a:spcPts val="0"/>
              </a:spcAft>
              <a:buNone/>
            </a:pPr>
            <a:r>
              <a:rPr lang="en-GB" sz="1300" u="sng">
                <a:solidFill>
                  <a:schemeClr val="hlink"/>
                </a:solidFill>
                <a:latin typeface="Open Sans"/>
                <a:ea typeface="Open Sans"/>
                <a:cs typeface="Open Sans"/>
                <a:sym typeface="Open Sans"/>
                <a:hlinkClick r:id="rId7"/>
              </a:rPr>
              <a:t>https://mymyopia.com/the-new-myopia-infographic-that-your-patients-need-to-see/</a:t>
            </a:r>
            <a:endParaRPr sz="1300">
              <a:latin typeface="Open Sans"/>
              <a:ea typeface="Open Sans"/>
              <a:cs typeface="Open Sans"/>
              <a:sym typeface="Open Sans"/>
            </a:endParaRPr>
          </a:p>
          <a:p>
            <a:pPr indent="0" lvl="0" marL="0" rtl="0" algn="l">
              <a:spcBef>
                <a:spcPts val="1200"/>
              </a:spcBef>
              <a:spcAft>
                <a:spcPts val="0"/>
              </a:spcAft>
              <a:buNone/>
            </a:pPr>
            <a:r>
              <a:rPr lang="en-GB" sz="1300" u="sng">
                <a:solidFill>
                  <a:schemeClr val="hlink"/>
                </a:solidFill>
                <a:latin typeface="Open Sans"/>
                <a:ea typeface="Open Sans"/>
                <a:cs typeface="Open Sans"/>
                <a:sym typeface="Open Sans"/>
                <a:hlinkClick r:id="rId8"/>
              </a:rPr>
              <a:t>https://www.reviewofoptometry.com/article/pediatric-eye-care-not-a-priority-to-parents</a:t>
            </a:r>
            <a:endParaRPr sz="1300">
              <a:latin typeface="Open Sans"/>
              <a:ea typeface="Open Sans"/>
              <a:cs typeface="Open Sans"/>
              <a:sym typeface="Open Sans"/>
            </a:endParaRPr>
          </a:p>
          <a:p>
            <a:pPr indent="0" lvl="0" marL="0" rtl="0" algn="l">
              <a:spcBef>
                <a:spcPts val="1200"/>
              </a:spcBef>
              <a:spcAft>
                <a:spcPts val="1200"/>
              </a:spcAft>
              <a:buNone/>
            </a:pPr>
            <a:r>
              <a:t/>
            </a:r>
            <a:endParaRPr sz="1300">
              <a:latin typeface="Open Sans"/>
              <a:ea typeface="Open Sans"/>
              <a:cs typeface="Open Sans"/>
              <a:sym typeface="Open Sans"/>
            </a:endParaRPr>
          </a:p>
        </p:txBody>
      </p:sp>
      <p:sp>
        <p:nvSpPr>
          <p:cNvPr id="336" name="Google Shape;336;p26"/>
          <p:cNvSpPr txBox="1"/>
          <p:nvPr/>
        </p:nvSpPr>
        <p:spPr>
          <a:xfrm>
            <a:off x="242400" y="4823925"/>
            <a:ext cx="1316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chemeClr val="dk2"/>
                </a:solidFill>
              </a:rPr>
              <a:t>www.citroenogen.nl</a:t>
            </a:r>
            <a:endParaRPr sz="1000">
              <a:solidFill>
                <a:schemeClr val="dk2"/>
              </a:solidFill>
            </a:endParaRPr>
          </a:p>
        </p:txBody>
      </p:sp>
      <p:pic>
        <p:nvPicPr>
          <p:cNvPr id="337" name="Google Shape;337;p26" title="logo-citroenogen.png"/>
          <p:cNvPicPr preferRelativeResize="0"/>
          <p:nvPr/>
        </p:nvPicPr>
        <p:blipFill>
          <a:blip r:embed="rId9">
            <a:alphaModFix/>
          </a:blip>
          <a:stretch>
            <a:fillRect/>
          </a:stretch>
        </p:blipFill>
        <p:spPr>
          <a:xfrm>
            <a:off x="162700" y="4895174"/>
            <a:ext cx="148650" cy="196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4"/>
          <p:cNvSpPr/>
          <p:nvPr/>
        </p:nvSpPr>
        <p:spPr>
          <a:xfrm>
            <a:off x="4638350" y="2872650"/>
            <a:ext cx="4927800" cy="4791600"/>
          </a:xfrm>
          <a:prstGeom prst="ellipse">
            <a:avLst/>
          </a:prstGeom>
          <a:solidFill>
            <a:srgbClr val="D9FA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 name="Google Shape;68;p14"/>
          <p:cNvSpPr/>
          <p:nvPr/>
        </p:nvSpPr>
        <p:spPr>
          <a:xfrm>
            <a:off x="-2795400" y="-1412975"/>
            <a:ext cx="4927800" cy="4791600"/>
          </a:xfrm>
          <a:prstGeom prst="ellipse">
            <a:avLst/>
          </a:prstGeom>
          <a:solidFill>
            <a:srgbClr val="D9FDB5">
              <a:alpha val="502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 name="Google Shape;69;p14"/>
          <p:cNvSpPr txBox="1"/>
          <p:nvPr>
            <p:ph type="ctrTitle"/>
          </p:nvPr>
        </p:nvSpPr>
        <p:spPr>
          <a:xfrm>
            <a:off x="311700" y="208625"/>
            <a:ext cx="8520600" cy="718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GB">
                <a:latin typeface="Playfair Display"/>
                <a:ea typeface="Playfair Display"/>
                <a:cs typeface="Playfair Display"/>
                <a:sym typeface="Playfair Display"/>
              </a:rPr>
              <a:t>What is nearsightedness</a:t>
            </a:r>
            <a:r>
              <a:rPr lang="en-GB">
                <a:latin typeface="Playfair Display"/>
                <a:ea typeface="Playfair Display"/>
                <a:cs typeface="Playfair Display"/>
                <a:sym typeface="Playfair Display"/>
              </a:rPr>
              <a:t>?</a:t>
            </a:r>
            <a:endParaRPr>
              <a:latin typeface="Playfair Display"/>
              <a:ea typeface="Playfair Display"/>
              <a:cs typeface="Playfair Display"/>
              <a:sym typeface="Playfair Display"/>
            </a:endParaRPr>
          </a:p>
        </p:txBody>
      </p:sp>
      <p:pic>
        <p:nvPicPr>
          <p:cNvPr id="70" name="Google Shape;70;p14"/>
          <p:cNvPicPr preferRelativeResize="0"/>
          <p:nvPr/>
        </p:nvPicPr>
        <p:blipFill>
          <a:blip r:embed="rId3">
            <a:alphaModFix/>
          </a:blip>
          <a:stretch>
            <a:fillRect/>
          </a:stretch>
        </p:blipFill>
        <p:spPr>
          <a:xfrm>
            <a:off x="7035200" y="1298213"/>
            <a:ext cx="3864425" cy="3864425"/>
          </a:xfrm>
          <a:prstGeom prst="rect">
            <a:avLst/>
          </a:prstGeom>
          <a:noFill/>
          <a:ln>
            <a:noFill/>
          </a:ln>
        </p:spPr>
      </p:pic>
      <p:pic>
        <p:nvPicPr>
          <p:cNvPr id="71" name="Google Shape;71;p14"/>
          <p:cNvPicPr preferRelativeResize="0"/>
          <p:nvPr/>
        </p:nvPicPr>
        <p:blipFill>
          <a:blip r:embed="rId4">
            <a:alphaModFix/>
          </a:blip>
          <a:stretch>
            <a:fillRect/>
          </a:stretch>
        </p:blipFill>
        <p:spPr>
          <a:xfrm>
            <a:off x="-883450" y="3734825"/>
            <a:ext cx="2892225" cy="2683599"/>
          </a:xfrm>
          <a:prstGeom prst="rect">
            <a:avLst/>
          </a:prstGeom>
          <a:noFill/>
          <a:ln>
            <a:noFill/>
          </a:ln>
        </p:spPr>
      </p:pic>
      <p:pic>
        <p:nvPicPr>
          <p:cNvPr id="72" name="Google Shape;72;p14"/>
          <p:cNvPicPr preferRelativeResize="0"/>
          <p:nvPr/>
        </p:nvPicPr>
        <p:blipFill>
          <a:blip r:embed="rId5">
            <a:alphaModFix/>
          </a:blip>
          <a:stretch>
            <a:fillRect/>
          </a:stretch>
        </p:blipFill>
        <p:spPr>
          <a:xfrm>
            <a:off x="5433500" y="927125"/>
            <a:ext cx="1959800" cy="1864900"/>
          </a:xfrm>
          <a:prstGeom prst="rect">
            <a:avLst/>
          </a:prstGeom>
          <a:noFill/>
          <a:ln>
            <a:noFill/>
          </a:ln>
        </p:spPr>
      </p:pic>
      <p:pic>
        <p:nvPicPr>
          <p:cNvPr id="73" name="Google Shape;73;p14"/>
          <p:cNvPicPr preferRelativeResize="0"/>
          <p:nvPr/>
        </p:nvPicPr>
        <p:blipFill>
          <a:blip r:embed="rId5">
            <a:alphaModFix/>
          </a:blip>
          <a:stretch>
            <a:fillRect/>
          </a:stretch>
        </p:blipFill>
        <p:spPr>
          <a:xfrm>
            <a:off x="5257700" y="2927175"/>
            <a:ext cx="2311375" cy="1864900"/>
          </a:xfrm>
          <a:prstGeom prst="rect">
            <a:avLst/>
          </a:prstGeom>
          <a:noFill/>
          <a:ln>
            <a:noFill/>
          </a:ln>
        </p:spPr>
      </p:pic>
      <p:cxnSp>
        <p:nvCxnSpPr>
          <p:cNvPr id="74" name="Google Shape;74;p14"/>
          <p:cNvCxnSpPr>
            <a:endCxn id="75" idx="0"/>
          </p:cNvCxnSpPr>
          <p:nvPr/>
        </p:nvCxnSpPr>
        <p:spPr>
          <a:xfrm>
            <a:off x="5073000" y="1539625"/>
            <a:ext cx="1975800" cy="240000"/>
          </a:xfrm>
          <a:prstGeom prst="straightConnector1">
            <a:avLst/>
          </a:prstGeom>
          <a:noFill/>
          <a:ln cap="flat" cmpd="sng" w="9525">
            <a:solidFill>
              <a:schemeClr val="dk2"/>
            </a:solidFill>
            <a:prstDash val="solid"/>
            <a:round/>
            <a:headEnd len="med" w="med" type="none"/>
            <a:tailEnd len="med" w="med" type="none"/>
          </a:ln>
        </p:spPr>
      </p:cxnSp>
      <p:cxnSp>
        <p:nvCxnSpPr>
          <p:cNvPr id="76" name="Google Shape;76;p14"/>
          <p:cNvCxnSpPr>
            <a:endCxn id="75" idx="4"/>
          </p:cNvCxnSpPr>
          <p:nvPr/>
        </p:nvCxnSpPr>
        <p:spPr>
          <a:xfrm flipH="1" rot="10800000">
            <a:off x="5121600" y="1939525"/>
            <a:ext cx="1927200" cy="243600"/>
          </a:xfrm>
          <a:prstGeom prst="straightConnector1">
            <a:avLst/>
          </a:prstGeom>
          <a:noFill/>
          <a:ln cap="flat" cmpd="sng" w="9525">
            <a:solidFill>
              <a:schemeClr val="dk2"/>
            </a:solidFill>
            <a:prstDash val="solid"/>
            <a:round/>
            <a:headEnd len="med" w="med" type="none"/>
            <a:tailEnd len="med" w="med" type="none"/>
          </a:ln>
        </p:spPr>
      </p:cxnSp>
      <p:sp>
        <p:nvSpPr>
          <p:cNvPr id="75" name="Google Shape;75;p14"/>
          <p:cNvSpPr/>
          <p:nvPr/>
        </p:nvSpPr>
        <p:spPr>
          <a:xfrm>
            <a:off x="6968850" y="1779625"/>
            <a:ext cx="159900" cy="159900"/>
          </a:xfrm>
          <a:prstGeom prst="ellipse">
            <a:avLst/>
          </a:prstGeom>
          <a:solidFill>
            <a:srgbClr val="93C47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77" name="Google Shape;77;p14"/>
          <p:cNvCxnSpPr>
            <a:endCxn id="78" idx="0"/>
          </p:cNvCxnSpPr>
          <p:nvPr/>
        </p:nvCxnSpPr>
        <p:spPr>
          <a:xfrm>
            <a:off x="4971350" y="3526763"/>
            <a:ext cx="1983900" cy="291900"/>
          </a:xfrm>
          <a:prstGeom prst="straightConnector1">
            <a:avLst/>
          </a:prstGeom>
          <a:noFill/>
          <a:ln cap="flat" cmpd="sng" w="9525">
            <a:solidFill>
              <a:schemeClr val="dk2"/>
            </a:solidFill>
            <a:prstDash val="solid"/>
            <a:round/>
            <a:headEnd len="med" w="med" type="none"/>
            <a:tailEnd len="med" w="med" type="none"/>
          </a:ln>
        </p:spPr>
      </p:cxnSp>
      <p:cxnSp>
        <p:nvCxnSpPr>
          <p:cNvPr id="79" name="Google Shape;79;p14"/>
          <p:cNvCxnSpPr>
            <a:endCxn id="78" idx="5"/>
          </p:cNvCxnSpPr>
          <p:nvPr/>
        </p:nvCxnSpPr>
        <p:spPr>
          <a:xfrm flipH="1" rot="10800000">
            <a:off x="4963983" y="3955146"/>
            <a:ext cx="2047800" cy="203700"/>
          </a:xfrm>
          <a:prstGeom prst="straightConnector1">
            <a:avLst/>
          </a:prstGeom>
          <a:noFill/>
          <a:ln cap="flat" cmpd="sng" w="9525">
            <a:solidFill>
              <a:schemeClr val="dk2"/>
            </a:solidFill>
            <a:prstDash val="solid"/>
            <a:round/>
            <a:headEnd len="med" w="med" type="none"/>
            <a:tailEnd len="med" w="med" type="none"/>
          </a:ln>
        </p:spPr>
      </p:cxnSp>
      <p:sp>
        <p:nvSpPr>
          <p:cNvPr id="78" name="Google Shape;78;p14"/>
          <p:cNvSpPr/>
          <p:nvPr/>
        </p:nvSpPr>
        <p:spPr>
          <a:xfrm>
            <a:off x="6875300" y="3818663"/>
            <a:ext cx="159900" cy="159900"/>
          </a:xfrm>
          <a:prstGeom prst="ellipse">
            <a:avLst/>
          </a:prstGeom>
          <a:solidFill>
            <a:srgbClr val="93C47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80" name="Google Shape;80;p14" title="logo-citroenogen.png"/>
          <p:cNvPicPr preferRelativeResize="0"/>
          <p:nvPr/>
        </p:nvPicPr>
        <p:blipFill>
          <a:blip r:embed="rId6">
            <a:alphaModFix/>
          </a:blip>
          <a:stretch>
            <a:fillRect/>
          </a:stretch>
        </p:blipFill>
        <p:spPr>
          <a:xfrm>
            <a:off x="8281675" y="1794225"/>
            <a:ext cx="282624" cy="373049"/>
          </a:xfrm>
          <a:prstGeom prst="rect">
            <a:avLst/>
          </a:prstGeom>
          <a:noFill/>
          <a:ln>
            <a:noFill/>
          </a:ln>
        </p:spPr>
      </p:pic>
      <p:pic>
        <p:nvPicPr>
          <p:cNvPr id="81" name="Google Shape;81;p14" title="logo-citroenogen.png"/>
          <p:cNvPicPr preferRelativeResize="0"/>
          <p:nvPr/>
        </p:nvPicPr>
        <p:blipFill>
          <a:blip r:embed="rId6">
            <a:alphaModFix/>
          </a:blip>
          <a:stretch>
            <a:fillRect/>
          </a:stretch>
        </p:blipFill>
        <p:spPr>
          <a:xfrm>
            <a:off x="8918550" y="1421175"/>
            <a:ext cx="282624" cy="373049"/>
          </a:xfrm>
          <a:prstGeom prst="rect">
            <a:avLst/>
          </a:prstGeom>
          <a:noFill/>
          <a:ln>
            <a:noFill/>
          </a:ln>
        </p:spPr>
      </p:pic>
      <p:sp>
        <p:nvSpPr>
          <p:cNvPr id="82" name="Google Shape;82;p14"/>
          <p:cNvSpPr txBox="1"/>
          <p:nvPr/>
        </p:nvSpPr>
        <p:spPr>
          <a:xfrm>
            <a:off x="929925" y="1141500"/>
            <a:ext cx="3215700" cy="286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500">
                <a:solidFill>
                  <a:schemeClr val="dk2"/>
                </a:solidFill>
                <a:latin typeface="Open Sans"/>
                <a:ea typeface="Open Sans"/>
                <a:cs typeface="Open Sans"/>
                <a:sym typeface="Open Sans"/>
              </a:rPr>
              <a:t>Nearsightedness or myopia is an increasingly common eye problem, where you can see things clearly when they are close by, but things that are further away look blurry. </a:t>
            </a:r>
            <a:endParaRPr sz="1500">
              <a:solidFill>
                <a:schemeClr val="dk2"/>
              </a:solidFill>
              <a:latin typeface="Open Sans"/>
              <a:ea typeface="Open Sans"/>
              <a:cs typeface="Open Sans"/>
              <a:sym typeface="Open Sans"/>
            </a:endParaRPr>
          </a:p>
        </p:txBody>
      </p:sp>
      <p:sp>
        <p:nvSpPr>
          <p:cNvPr id="83" name="Google Shape;83;p14"/>
          <p:cNvSpPr txBox="1"/>
          <p:nvPr/>
        </p:nvSpPr>
        <p:spPr>
          <a:xfrm>
            <a:off x="242400" y="4823925"/>
            <a:ext cx="1316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chemeClr val="dk2"/>
                </a:solidFill>
              </a:rPr>
              <a:t>www.citroenogen.nl</a:t>
            </a:r>
            <a:endParaRPr sz="1000">
              <a:solidFill>
                <a:schemeClr val="dk2"/>
              </a:solidFill>
            </a:endParaRPr>
          </a:p>
        </p:txBody>
      </p:sp>
      <p:pic>
        <p:nvPicPr>
          <p:cNvPr id="84" name="Google Shape;84;p14" title="logo-citroenogen.png"/>
          <p:cNvPicPr preferRelativeResize="0"/>
          <p:nvPr/>
        </p:nvPicPr>
        <p:blipFill>
          <a:blip r:embed="rId6">
            <a:alphaModFix/>
          </a:blip>
          <a:stretch>
            <a:fillRect/>
          </a:stretch>
        </p:blipFill>
        <p:spPr>
          <a:xfrm>
            <a:off x="162700" y="4895174"/>
            <a:ext cx="148650" cy="196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5"/>
          <p:cNvSpPr/>
          <p:nvPr/>
        </p:nvSpPr>
        <p:spPr>
          <a:xfrm>
            <a:off x="4638350" y="2872650"/>
            <a:ext cx="4927800" cy="4791600"/>
          </a:xfrm>
          <a:prstGeom prst="ellipse">
            <a:avLst/>
          </a:prstGeom>
          <a:solidFill>
            <a:srgbClr val="D9FA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0" name="Google Shape;90;p15"/>
          <p:cNvSpPr/>
          <p:nvPr/>
        </p:nvSpPr>
        <p:spPr>
          <a:xfrm>
            <a:off x="-2795400" y="-1412975"/>
            <a:ext cx="4927800" cy="4791600"/>
          </a:xfrm>
          <a:prstGeom prst="ellipse">
            <a:avLst/>
          </a:prstGeom>
          <a:solidFill>
            <a:srgbClr val="D9FDB5">
              <a:alpha val="502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1" name="Google Shape;91;p15"/>
          <p:cNvSpPr txBox="1"/>
          <p:nvPr>
            <p:ph type="ctrTitle"/>
          </p:nvPr>
        </p:nvSpPr>
        <p:spPr>
          <a:xfrm>
            <a:off x="311700" y="208625"/>
            <a:ext cx="8520600" cy="718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GB">
                <a:latin typeface="Playfair Display"/>
                <a:ea typeface="Playfair Display"/>
                <a:cs typeface="Playfair Display"/>
                <a:sym typeface="Playfair Display"/>
              </a:rPr>
              <a:t>What is nearsightedness?</a:t>
            </a:r>
            <a:endParaRPr>
              <a:latin typeface="Playfair Display"/>
              <a:ea typeface="Playfair Display"/>
              <a:cs typeface="Playfair Display"/>
              <a:sym typeface="Playfair Display"/>
            </a:endParaRPr>
          </a:p>
        </p:txBody>
      </p:sp>
      <p:pic>
        <p:nvPicPr>
          <p:cNvPr id="92" name="Google Shape;92;p15"/>
          <p:cNvPicPr preferRelativeResize="0"/>
          <p:nvPr/>
        </p:nvPicPr>
        <p:blipFill>
          <a:blip r:embed="rId3">
            <a:alphaModFix/>
          </a:blip>
          <a:stretch>
            <a:fillRect/>
          </a:stretch>
        </p:blipFill>
        <p:spPr>
          <a:xfrm>
            <a:off x="7035200" y="1298213"/>
            <a:ext cx="3864425" cy="3864425"/>
          </a:xfrm>
          <a:prstGeom prst="rect">
            <a:avLst/>
          </a:prstGeom>
          <a:noFill/>
          <a:ln>
            <a:noFill/>
          </a:ln>
        </p:spPr>
      </p:pic>
      <p:pic>
        <p:nvPicPr>
          <p:cNvPr id="93" name="Google Shape;93;p15"/>
          <p:cNvPicPr preferRelativeResize="0"/>
          <p:nvPr/>
        </p:nvPicPr>
        <p:blipFill>
          <a:blip r:embed="rId4">
            <a:alphaModFix/>
          </a:blip>
          <a:stretch>
            <a:fillRect/>
          </a:stretch>
        </p:blipFill>
        <p:spPr>
          <a:xfrm>
            <a:off x="-883450" y="3734825"/>
            <a:ext cx="2892225" cy="2683599"/>
          </a:xfrm>
          <a:prstGeom prst="rect">
            <a:avLst/>
          </a:prstGeom>
          <a:noFill/>
          <a:ln>
            <a:noFill/>
          </a:ln>
        </p:spPr>
      </p:pic>
      <p:pic>
        <p:nvPicPr>
          <p:cNvPr id="94" name="Google Shape;94;p15"/>
          <p:cNvPicPr preferRelativeResize="0"/>
          <p:nvPr/>
        </p:nvPicPr>
        <p:blipFill>
          <a:blip r:embed="rId5">
            <a:alphaModFix/>
          </a:blip>
          <a:stretch>
            <a:fillRect/>
          </a:stretch>
        </p:blipFill>
        <p:spPr>
          <a:xfrm>
            <a:off x="5433500" y="927125"/>
            <a:ext cx="1959800" cy="1864900"/>
          </a:xfrm>
          <a:prstGeom prst="rect">
            <a:avLst/>
          </a:prstGeom>
          <a:noFill/>
          <a:ln>
            <a:noFill/>
          </a:ln>
        </p:spPr>
      </p:pic>
      <p:pic>
        <p:nvPicPr>
          <p:cNvPr id="95" name="Google Shape;95;p15"/>
          <p:cNvPicPr preferRelativeResize="0"/>
          <p:nvPr/>
        </p:nvPicPr>
        <p:blipFill>
          <a:blip r:embed="rId5">
            <a:alphaModFix/>
          </a:blip>
          <a:stretch>
            <a:fillRect/>
          </a:stretch>
        </p:blipFill>
        <p:spPr>
          <a:xfrm>
            <a:off x="5257700" y="2927175"/>
            <a:ext cx="2311375" cy="1864900"/>
          </a:xfrm>
          <a:prstGeom prst="rect">
            <a:avLst/>
          </a:prstGeom>
          <a:noFill/>
          <a:ln>
            <a:noFill/>
          </a:ln>
        </p:spPr>
      </p:pic>
      <p:pic>
        <p:nvPicPr>
          <p:cNvPr id="96" name="Google Shape;96;p15" title="logo-citroenogen.png"/>
          <p:cNvPicPr preferRelativeResize="0"/>
          <p:nvPr/>
        </p:nvPicPr>
        <p:blipFill>
          <a:blip r:embed="rId6">
            <a:alphaModFix amt="41000"/>
          </a:blip>
          <a:stretch>
            <a:fillRect/>
          </a:stretch>
        </p:blipFill>
        <p:spPr>
          <a:xfrm rot="-5400000">
            <a:off x="5468744" y="2736080"/>
            <a:ext cx="1702375" cy="2247075"/>
          </a:xfrm>
          <a:prstGeom prst="rect">
            <a:avLst/>
          </a:prstGeom>
          <a:noFill/>
          <a:ln>
            <a:noFill/>
          </a:ln>
        </p:spPr>
      </p:pic>
      <p:cxnSp>
        <p:nvCxnSpPr>
          <p:cNvPr id="97" name="Google Shape;97;p15"/>
          <p:cNvCxnSpPr>
            <a:endCxn id="98" idx="0"/>
          </p:cNvCxnSpPr>
          <p:nvPr/>
        </p:nvCxnSpPr>
        <p:spPr>
          <a:xfrm>
            <a:off x="5073000" y="1539625"/>
            <a:ext cx="1975800" cy="240000"/>
          </a:xfrm>
          <a:prstGeom prst="straightConnector1">
            <a:avLst/>
          </a:prstGeom>
          <a:noFill/>
          <a:ln cap="flat" cmpd="sng" w="9525">
            <a:solidFill>
              <a:schemeClr val="dk2"/>
            </a:solidFill>
            <a:prstDash val="solid"/>
            <a:round/>
            <a:headEnd len="med" w="med" type="none"/>
            <a:tailEnd len="med" w="med" type="none"/>
          </a:ln>
        </p:spPr>
      </p:cxnSp>
      <p:cxnSp>
        <p:nvCxnSpPr>
          <p:cNvPr id="99" name="Google Shape;99;p15"/>
          <p:cNvCxnSpPr>
            <a:endCxn id="98" idx="4"/>
          </p:cNvCxnSpPr>
          <p:nvPr/>
        </p:nvCxnSpPr>
        <p:spPr>
          <a:xfrm flipH="1" rot="10800000">
            <a:off x="5121600" y="1939525"/>
            <a:ext cx="1927200" cy="243600"/>
          </a:xfrm>
          <a:prstGeom prst="straightConnector1">
            <a:avLst/>
          </a:prstGeom>
          <a:noFill/>
          <a:ln cap="flat" cmpd="sng" w="9525">
            <a:solidFill>
              <a:schemeClr val="dk2"/>
            </a:solidFill>
            <a:prstDash val="solid"/>
            <a:round/>
            <a:headEnd len="med" w="med" type="none"/>
            <a:tailEnd len="med" w="med" type="none"/>
          </a:ln>
        </p:spPr>
      </p:cxnSp>
      <p:sp>
        <p:nvSpPr>
          <p:cNvPr id="98" name="Google Shape;98;p15"/>
          <p:cNvSpPr/>
          <p:nvPr/>
        </p:nvSpPr>
        <p:spPr>
          <a:xfrm>
            <a:off x="6968850" y="1779625"/>
            <a:ext cx="159900" cy="159900"/>
          </a:xfrm>
          <a:prstGeom prst="ellipse">
            <a:avLst/>
          </a:prstGeom>
          <a:solidFill>
            <a:srgbClr val="93C47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00" name="Google Shape;100;p15"/>
          <p:cNvCxnSpPr>
            <a:endCxn id="101" idx="0"/>
          </p:cNvCxnSpPr>
          <p:nvPr/>
        </p:nvCxnSpPr>
        <p:spPr>
          <a:xfrm>
            <a:off x="4971350" y="3526763"/>
            <a:ext cx="1983900" cy="291900"/>
          </a:xfrm>
          <a:prstGeom prst="straightConnector1">
            <a:avLst/>
          </a:prstGeom>
          <a:noFill/>
          <a:ln cap="flat" cmpd="sng" w="9525">
            <a:solidFill>
              <a:schemeClr val="dk2"/>
            </a:solidFill>
            <a:prstDash val="solid"/>
            <a:round/>
            <a:headEnd len="med" w="med" type="none"/>
            <a:tailEnd len="med" w="med" type="none"/>
          </a:ln>
        </p:spPr>
      </p:cxnSp>
      <p:cxnSp>
        <p:nvCxnSpPr>
          <p:cNvPr id="102" name="Google Shape;102;p15"/>
          <p:cNvCxnSpPr>
            <a:endCxn id="101" idx="5"/>
          </p:cNvCxnSpPr>
          <p:nvPr/>
        </p:nvCxnSpPr>
        <p:spPr>
          <a:xfrm flipH="1" rot="10800000">
            <a:off x="4963983" y="3955146"/>
            <a:ext cx="2047800" cy="203700"/>
          </a:xfrm>
          <a:prstGeom prst="straightConnector1">
            <a:avLst/>
          </a:prstGeom>
          <a:noFill/>
          <a:ln cap="flat" cmpd="sng" w="9525">
            <a:solidFill>
              <a:schemeClr val="dk2"/>
            </a:solidFill>
            <a:prstDash val="solid"/>
            <a:round/>
            <a:headEnd len="med" w="med" type="none"/>
            <a:tailEnd len="med" w="med" type="none"/>
          </a:ln>
        </p:spPr>
      </p:cxnSp>
      <p:sp>
        <p:nvSpPr>
          <p:cNvPr id="101" name="Google Shape;101;p15"/>
          <p:cNvSpPr/>
          <p:nvPr/>
        </p:nvSpPr>
        <p:spPr>
          <a:xfrm>
            <a:off x="6875300" y="3818663"/>
            <a:ext cx="159900" cy="159900"/>
          </a:xfrm>
          <a:prstGeom prst="ellipse">
            <a:avLst/>
          </a:prstGeom>
          <a:solidFill>
            <a:srgbClr val="93C47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03" name="Google Shape;103;p15" title="logo-citroenogen.png"/>
          <p:cNvPicPr preferRelativeResize="0"/>
          <p:nvPr/>
        </p:nvPicPr>
        <p:blipFill>
          <a:blip r:embed="rId6">
            <a:alphaModFix/>
          </a:blip>
          <a:stretch>
            <a:fillRect/>
          </a:stretch>
        </p:blipFill>
        <p:spPr>
          <a:xfrm>
            <a:off x="8281675" y="1794225"/>
            <a:ext cx="282624" cy="373049"/>
          </a:xfrm>
          <a:prstGeom prst="rect">
            <a:avLst/>
          </a:prstGeom>
          <a:noFill/>
          <a:ln>
            <a:noFill/>
          </a:ln>
        </p:spPr>
      </p:pic>
      <p:pic>
        <p:nvPicPr>
          <p:cNvPr id="104" name="Google Shape;104;p15" title="logo-citroenogen.png"/>
          <p:cNvPicPr preferRelativeResize="0"/>
          <p:nvPr/>
        </p:nvPicPr>
        <p:blipFill>
          <a:blip r:embed="rId6">
            <a:alphaModFix/>
          </a:blip>
          <a:stretch>
            <a:fillRect/>
          </a:stretch>
        </p:blipFill>
        <p:spPr>
          <a:xfrm>
            <a:off x="8918550" y="1421175"/>
            <a:ext cx="282624" cy="373049"/>
          </a:xfrm>
          <a:prstGeom prst="rect">
            <a:avLst/>
          </a:prstGeom>
          <a:noFill/>
          <a:ln>
            <a:noFill/>
          </a:ln>
        </p:spPr>
      </p:pic>
      <p:sp>
        <p:nvSpPr>
          <p:cNvPr id="105" name="Google Shape;105;p15"/>
          <p:cNvSpPr txBox="1"/>
          <p:nvPr/>
        </p:nvSpPr>
        <p:spPr>
          <a:xfrm>
            <a:off x="929925" y="1141500"/>
            <a:ext cx="3215700" cy="286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500">
                <a:solidFill>
                  <a:schemeClr val="dk2"/>
                </a:solidFill>
                <a:latin typeface="Open Sans"/>
                <a:ea typeface="Open Sans"/>
                <a:cs typeface="Open Sans"/>
                <a:sym typeface="Open Sans"/>
              </a:rPr>
              <a:t>This happens when your eye ball is longer than it should be. So your eye will look more like a lemon than a ball. Light should shine right onto the back of your eye (retina), but for people with this condition it shines in front of the retina, which causes a blur in their vision.</a:t>
            </a:r>
            <a:endParaRPr sz="1500">
              <a:solidFill>
                <a:schemeClr val="dk2"/>
              </a:solidFill>
              <a:latin typeface="Open Sans"/>
              <a:ea typeface="Open Sans"/>
              <a:cs typeface="Open Sans"/>
              <a:sym typeface="Open Sans"/>
            </a:endParaRPr>
          </a:p>
        </p:txBody>
      </p:sp>
      <p:pic>
        <p:nvPicPr>
          <p:cNvPr id="106" name="Google Shape;106;p15" title="logo-citroenogen.png"/>
          <p:cNvPicPr preferRelativeResize="0"/>
          <p:nvPr/>
        </p:nvPicPr>
        <p:blipFill>
          <a:blip r:embed="rId6">
            <a:alphaModFix/>
          </a:blip>
          <a:stretch>
            <a:fillRect/>
          </a:stretch>
        </p:blipFill>
        <p:spPr>
          <a:xfrm>
            <a:off x="8426000" y="3303150"/>
            <a:ext cx="282624" cy="373049"/>
          </a:xfrm>
          <a:prstGeom prst="rect">
            <a:avLst/>
          </a:prstGeom>
          <a:noFill/>
          <a:ln>
            <a:noFill/>
          </a:ln>
        </p:spPr>
      </p:pic>
      <p:sp>
        <p:nvSpPr>
          <p:cNvPr id="107" name="Google Shape;107;p15"/>
          <p:cNvSpPr txBox="1"/>
          <p:nvPr/>
        </p:nvSpPr>
        <p:spPr>
          <a:xfrm>
            <a:off x="242400" y="4823925"/>
            <a:ext cx="1316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chemeClr val="dk2"/>
                </a:solidFill>
              </a:rPr>
              <a:t>www.citroenogen.nl</a:t>
            </a:r>
            <a:endParaRPr sz="1000">
              <a:solidFill>
                <a:schemeClr val="dk2"/>
              </a:solidFill>
            </a:endParaRPr>
          </a:p>
        </p:txBody>
      </p:sp>
      <p:pic>
        <p:nvPicPr>
          <p:cNvPr id="108" name="Google Shape;108;p15" title="logo-citroenogen.png"/>
          <p:cNvPicPr preferRelativeResize="0"/>
          <p:nvPr/>
        </p:nvPicPr>
        <p:blipFill>
          <a:blip r:embed="rId6">
            <a:alphaModFix/>
          </a:blip>
          <a:stretch>
            <a:fillRect/>
          </a:stretch>
        </p:blipFill>
        <p:spPr>
          <a:xfrm>
            <a:off x="162700" y="4895174"/>
            <a:ext cx="148650" cy="196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6"/>
          <p:cNvSpPr/>
          <p:nvPr/>
        </p:nvSpPr>
        <p:spPr>
          <a:xfrm>
            <a:off x="5358900" y="555425"/>
            <a:ext cx="4927800" cy="4791600"/>
          </a:xfrm>
          <a:prstGeom prst="ellipse">
            <a:avLst/>
          </a:prstGeom>
          <a:solidFill>
            <a:srgbClr val="D9FA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4" name="Google Shape;114;p16"/>
          <p:cNvSpPr/>
          <p:nvPr/>
        </p:nvSpPr>
        <p:spPr>
          <a:xfrm>
            <a:off x="-1749200" y="1491350"/>
            <a:ext cx="4927800" cy="4791600"/>
          </a:xfrm>
          <a:prstGeom prst="ellipse">
            <a:avLst/>
          </a:prstGeom>
          <a:solidFill>
            <a:srgbClr val="D9FDB5">
              <a:alpha val="502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5" name="Google Shape;115;p16"/>
          <p:cNvSpPr txBox="1"/>
          <p:nvPr>
            <p:ph type="ctrTitle"/>
          </p:nvPr>
        </p:nvSpPr>
        <p:spPr>
          <a:xfrm>
            <a:off x="311700" y="208625"/>
            <a:ext cx="8520600" cy="718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GB">
                <a:latin typeface="Playfair Display"/>
                <a:ea typeface="Playfair Display"/>
                <a:cs typeface="Playfair Display"/>
                <a:sym typeface="Playfair Display"/>
              </a:rPr>
              <a:t>How is nearsightedness noted</a:t>
            </a:r>
            <a:r>
              <a:rPr lang="en-GB">
                <a:latin typeface="Playfair Display"/>
                <a:ea typeface="Playfair Display"/>
                <a:cs typeface="Playfair Display"/>
                <a:sym typeface="Playfair Display"/>
              </a:rPr>
              <a:t>?</a:t>
            </a:r>
            <a:endParaRPr>
              <a:latin typeface="Playfair Display"/>
              <a:ea typeface="Playfair Display"/>
              <a:cs typeface="Playfair Display"/>
              <a:sym typeface="Playfair Display"/>
            </a:endParaRPr>
          </a:p>
        </p:txBody>
      </p:sp>
      <p:pic>
        <p:nvPicPr>
          <p:cNvPr id="116" name="Google Shape;116;p16"/>
          <p:cNvPicPr preferRelativeResize="0"/>
          <p:nvPr/>
        </p:nvPicPr>
        <p:blipFill>
          <a:blip r:embed="rId3">
            <a:alphaModFix/>
          </a:blip>
          <a:stretch>
            <a:fillRect/>
          </a:stretch>
        </p:blipFill>
        <p:spPr>
          <a:xfrm>
            <a:off x="7035200" y="1298213"/>
            <a:ext cx="3864425" cy="3864425"/>
          </a:xfrm>
          <a:prstGeom prst="rect">
            <a:avLst/>
          </a:prstGeom>
          <a:noFill/>
          <a:ln>
            <a:noFill/>
          </a:ln>
        </p:spPr>
      </p:pic>
      <p:pic>
        <p:nvPicPr>
          <p:cNvPr id="117" name="Google Shape;117;p16"/>
          <p:cNvPicPr preferRelativeResize="0"/>
          <p:nvPr/>
        </p:nvPicPr>
        <p:blipFill>
          <a:blip r:embed="rId4">
            <a:alphaModFix/>
          </a:blip>
          <a:stretch>
            <a:fillRect/>
          </a:stretch>
        </p:blipFill>
        <p:spPr>
          <a:xfrm>
            <a:off x="-883450" y="3734825"/>
            <a:ext cx="2892225" cy="2683599"/>
          </a:xfrm>
          <a:prstGeom prst="rect">
            <a:avLst/>
          </a:prstGeom>
          <a:noFill/>
          <a:ln>
            <a:noFill/>
          </a:ln>
        </p:spPr>
      </p:pic>
      <p:sp>
        <p:nvSpPr>
          <p:cNvPr id="118" name="Google Shape;118;p16"/>
          <p:cNvSpPr txBox="1"/>
          <p:nvPr/>
        </p:nvSpPr>
        <p:spPr>
          <a:xfrm>
            <a:off x="921925" y="1354225"/>
            <a:ext cx="3215700" cy="204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500">
                <a:solidFill>
                  <a:schemeClr val="dk2"/>
                </a:solidFill>
                <a:latin typeface="Open Sans"/>
                <a:ea typeface="Open Sans"/>
                <a:cs typeface="Open Sans"/>
                <a:sym typeface="Open Sans"/>
              </a:rPr>
              <a:t>The power of a </a:t>
            </a:r>
            <a:r>
              <a:rPr lang="en-GB" sz="1500">
                <a:solidFill>
                  <a:schemeClr val="dk2"/>
                </a:solidFill>
                <a:latin typeface="Open Sans"/>
                <a:ea typeface="Open Sans"/>
                <a:cs typeface="Open Sans"/>
                <a:sym typeface="Open Sans"/>
              </a:rPr>
              <a:t>lens</a:t>
            </a:r>
            <a:r>
              <a:rPr lang="en-GB" sz="1500">
                <a:solidFill>
                  <a:schemeClr val="dk2"/>
                </a:solidFill>
                <a:latin typeface="Open Sans"/>
                <a:ea typeface="Open Sans"/>
                <a:cs typeface="Open Sans"/>
                <a:sym typeface="Open Sans"/>
              </a:rPr>
              <a:t> is measured in Diopters (D), but most people only talk about plus (+) and minus (-). People with nearsightedness have a number that has a minus.</a:t>
            </a:r>
            <a:endParaRPr sz="1500">
              <a:solidFill>
                <a:schemeClr val="dk2"/>
              </a:solidFill>
              <a:latin typeface="Open Sans"/>
              <a:ea typeface="Open Sans"/>
              <a:cs typeface="Open Sans"/>
              <a:sym typeface="Open Sans"/>
            </a:endParaRPr>
          </a:p>
          <a:p>
            <a:pPr indent="0" lvl="0" marL="0" rtl="0" algn="l">
              <a:spcBef>
                <a:spcPts val="0"/>
              </a:spcBef>
              <a:spcAft>
                <a:spcPts val="0"/>
              </a:spcAft>
              <a:buNone/>
            </a:pPr>
            <a:r>
              <a:rPr lang="en-GB" sz="1500">
                <a:solidFill>
                  <a:schemeClr val="dk2"/>
                </a:solidFill>
                <a:latin typeface="Open Sans"/>
                <a:ea typeface="Open Sans"/>
                <a:cs typeface="Open Sans"/>
                <a:sym typeface="Open Sans"/>
              </a:rPr>
              <a:t>The higher the number, the blurrier their vision. </a:t>
            </a:r>
            <a:endParaRPr sz="1500">
              <a:solidFill>
                <a:schemeClr val="dk2"/>
              </a:solidFill>
              <a:latin typeface="Open Sans"/>
              <a:ea typeface="Open Sans"/>
              <a:cs typeface="Open Sans"/>
              <a:sym typeface="Open Sans"/>
            </a:endParaRPr>
          </a:p>
        </p:txBody>
      </p:sp>
      <p:pic>
        <p:nvPicPr>
          <p:cNvPr id="119" name="Google Shape;119;p16"/>
          <p:cNvPicPr preferRelativeResize="0"/>
          <p:nvPr/>
        </p:nvPicPr>
        <p:blipFill>
          <a:blip r:embed="rId5">
            <a:alphaModFix/>
          </a:blip>
          <a:stretch>
            <a:fillRect/>
          </a:stretch>
        </p:blipFill>
        <p:spPr>
          <a:xfrm>
            <a:off x="5191050" y="795325"/>
            <a:ext cx="2026752" cy="1315751"/>
          </a:xfrm>
          <a:prstGeom prst="rect">
            <a:avLst/>
          </a:prstGeom>
          <a:noFill/>
          <a:ln>
            <a:noFill/>
          </a:ln>
        </p:spPr>
      </p:pic>
      <p:pic>
        <p:nvPicPr>
          <p:cNvPr id="120" name="Google Shape;120;p16"/>
          <p:cNvPicPr preferRelativeResize="0"/>
          <p:nvPr/>
        </p:nvPicPr>
        <p:blipFill rotWithShape="1">
          <a:blip r:embed="rId6">
            <a:alphaModFix/>
          </a:blip>
          <a:srcRect b="1305" l="0" r="0" t="1295"/>
          <a:stretch/>
        </p:blipFill>
        <p:spPr>
          <a:xfrm>
            <a:off x="5191050" y="2293367"/>
            <a:ext cx="2026752" cy="1315734"/>
          </a:xfrm>
          <a:prstGeom prst="rect">
            <a:avLst/>
          </a:prstGeom>
          <a:noFill/>
          <a:ln>
            <a:noFill/>
          </a:ln>
        </p:spPr>
      </p:pic>
      <p:pic>
        <p:nvPicPr>
          <p:cNvPr id="121" name="Google Shape;121;p16"/>
          <p:cNvPicPr preferRelativeResize="0"/>
          <p:nvPr/>
        </p:nvPicPr>
        <p:blipFill rotWithShape="1">
          <a:blip r:embed="rId7">
            <a:alphaModFix/>
          </a:blip>
          <a:srcRect b="1305" l="0" r="0" t="1295"/>
          <a:stretch/>
        </p:blipFill>
        <p:spPr>
          <a:xfrm>
            <a:off x="5191050" y="3791394"/>
            <a:ext cx="2026752" cy="1315758"/>
          </a:xfrm>
          <a:prstGeom prst="rect">
            <a:avLst/>
          </a:prstGeom>
          <a:noFill/>
          <a:ln>
            <a:noFill/>
          </a:ln>
        </p:spPr>
      </p:pic>
      <p:sp>
        <p:nvSpPr>
          <p:cNvPr id="122" name="Google Shape;122;p16"/>
          <p:cNvSpPr txBox="1"/>
          <p:nvPr/>
        </p:nvSpPr>
        <p:spPr>
          <a:xfrm>
            <a:off x="4468800" y="2736575"/>
            <a:ext cx="890100" cy="42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800">
                <a:solidFill>
                  <a:schemeClr val="dk2"/>
                </a:solidFill>
              </a:rPr>
              <a:t>-3D</a:t>
            </a:r>
            <a:endParaRPr sz="1800">
              <a:solidFill>
                <a:schemeClr val="dk2"/>
              </a:solidFill>
            </a:endParaRPr>
          </a:p>
        </p:txBody>
      </p:sp>
      <p:sp>
        <p:nvSpPr>
          <p:cNvPr id="123" name="Google Shape;123;p16"/>
          <p:cNvSpPr txBox="1"/>
          <p:nvPr/>
        </p:nvSpPr>
        <p:spPr>
          <a:xfrm>
            <a:off x="4468800" y="4185000"/>
            <a:ext cx="890100" cy="42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800">
                <a:solidFill>
                  <a:schemeClr val="dk2"/>
                </a:solidFill>
              </a:rPr>
              <a:t>-6D</a:t>
            </a:r>
            <a:endParaRPr sz="1800">
              <a:solidFill>
                <a:schemeClr val="dk2"/>
              </a:solidFill>
            </a:endParaRPr>
          </a:p>
        </p:txBody>
      </p:sp>
      <p:sp>
        <p:nvSpPr>
          <p:cNvPr id="124" name="Google Shape;124;p16"/>
          <p:cNvSpPr txBox="1"/>
          <p:nvPr/>
        </p:nvSpPr>
        <p:spPr>
          <a:xfrm>
            <a:off x="4468800" y="1238550"/>
            <a:ext cx="890100" cy="42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800">
                <a:solidFill>
                  <a:schemeClr val="dk2"/>
                </a:solidFill>
              </a:rPr>
              <a:t>0D</a:t>
            </a:r>
            <a:endParaRPr sz="1800">
              <a:solidFill>
                <a:schemeClr val="dk2"/>
              </a:solidFill>
            </a:endParaRPr>
          </a:p>
        </p:txBody>
      </p:sp>
      <p:pic>
        <p:nvPicPr>
          <p:cNvPr id="125" name="Google Shape;125;p16" title="logo-citroenogen.png"/>
          <p:cNvPicPr preferRelativeResize="0"/>
          <p:nvPr/>
        </p:nvPicPr>
        <p:blipFill>
          <a:blip r:embed="rId8">
            <a:alphaModFix/>
          </a:blip>
          <a:stretch>
            <a:fillRect/>
          </a:stretch>
        </p:blipFill>
        <p:spPr>
          <a:xfrm>
            <a:off x="8281675" y="1794225"/>
            <a:ext cx="282624" cy="373049"/>
          </a:xfrm>
          <a:prstGeom prst="rect">
            <a:avLst/>
          </a:prstGeom>
          <a:noFill/>
          <a:ln>
            <a:noFill/>
          </a:ln>
        </p:spPr>
      </p:pic>
      <p:pic>
        <p:nvPicPr>
          <p:cNvPr id="126" name="Google Shape;126;p16" title="logo-citroenogen.png"/>
          <p:cNvPicPr preferRelativeResize="0"/>
          <p:nvPr/>
        </p:nvPicPr>
        <p:blipFill>
          <a:blip r:embed="rId8">
            <a:alphaModFix/>
          </a:blip>
          <a:stretch>
            <a:fillRect/>
          </a:stretch>
        </p:blipFill>
        <p:spPr>
          <a:xfrm>
            <a:off x="8918550" y="1421175"/>
            <a:ext cx="282624" cy="373049"/>
          </a:xfrm>
          <a:prstGeom prst="rect">
            <a:avLst/>
          </a:prstGeom>
          <a:noFill/>
          <a:ln>
            <a:noFill/>
          </a:ln>
        </p:spPr>
      </p:pic>
      <p:pic>
        <p:nvPicPr>
          <p:cNvPr id="127" name="Google Shape;127;p16" title="logo-citroenogen.png"/>
          <p:cNvPicPr preferRelativeResize="0"/>
          <p:nvPr/>
        </p:nvPicPr>
        <p:blipFill>
          <a:blip r:embed="rId8">
            <a:alphaModFix/>
          </a:blip>
          <a:stretch>
            <a:fillRect/>
          </a:stretch>
        </p:blipFill>
        <p:spPr>
          <a:xfrm>
            <a:off x="8426000" y="3303150"/>
            <a:ext cx="282624" cy="373049"/>
          </a:xfrm>
          <a:prstGeom prst="rect">
            <a:avLst/>
          </a:prstGeom>
          <a:noFill/>
          <a:ln>
            <a:noFill/>
          </a:ln>
        </p:spPr>
      </p:pic>
      <p:pic>
        <p:nvPicPr>
          <p:cNvPr id="128" name="Google Shape;128;p16" title="logo-citroenogen.png"/>
          <p:cNvPicPr preferRelativeResize="0"/>
          <p:nvPr/>
        </p:nvPicPr>
        <p:blipFill>
          <a:blip r:embed="rId8">
            <a:alphaModFix/>
          </a:blip>
          <a:stretch>
            <a:fillRect/>
          </a:stretch>
        </p:blipFill>
        <p:spPr>
          <a:xfrm>
            <a:off x="7827475" y="2183125"/>
            <a:ext cx="282624" cy="373049"/>
          </a:xfrm>
          <a:prstGeom prst="rect">
            <a:avLst/>
          </a:prstGeom>
          <a:noFill/>
          <a:ln>
            <a:noFill/>
          </a:ln>
        </p:spPr>
      </p:pic>
      <p:sp>
        <p:nvSpPr>
          <p:cNvPr id="129" name="Google Shape;129;p16"/>
          <p:cNvSpPr txBox="1"/>
          <p:nvPr/>
        </p:nvSpPr>
        <p:spPr>
          <a:xfrm>
            <a:off x="242400" y="4823925"/>
            <a:ext cx="1316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chemeClr val="dk2"/>
                </a:solidFill>
              </a:rPr>
              <a:t>www.citroenogen.nl</a:t>
            </a:r>
            <a:endParaRPr sz="1000">
              <a:solidFill>
                <a:schemeClr val="dk2"/>
              </a:solidFill>
            </a:endParaRPr>
          </a:p>
        </p:txBody>
      </p:sp>
      <p:pic>
        <p:nvPicPr>
          <p:cNvPr id="130" name="Google Shape;130;p16" title="logo-citroenogen.png"/>
          <p:cNvPicPr preferRelativeResize="0"/>
          <p:nvPr/>
        </p:nvPicPr>
        <p:blipFill>
          <a:blip r:embed="rId8">
            <a:alphaModFix/>
          </a:blip>
          <a:stretch>
            <a:fillRect/>
          </a:stretch>
        </p:blipFill>
        <p:spPr>
          <a:xfrm>
            <a:off x="162700" y="4895174"/>
            <a:ext cx="148650" cy="196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7"/>
          <p:cNvSpPr/>
          <p:nvPr/>
        </p:nvSpPr>
        <p:spPr>
          <a:xfrm>
            <a:off x="112325" y="-881125"/>
            <a:ext cx="4927800" cy="4791600"/>
          </a:xfrm>
          <a:prstGeom prst="ellipse">
            <a:avLst/>
          </a:prstGeom>
          <a:solidFill>
            <a:srgbClr val="D9FA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6" name="Google Shape;136;p17"/>
          <p:cNvSpPr/>
          <p:nvPr/>
        </p:nvSpPr>
        <p:spPr>
          <a:xfrm>
            <a:off x="2661950" y="2131550"/>
            <a:ext cx="4927800" cy="4791600"/>
          </a:xfrm>
          <a:prstGeom prst="ellipse">
            <a:avLst/>
          </a:prstGeom>
          <a:solidFill>
            <a:srgbClr val="D9FDB5">
              <a:alpha val="502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7" name="Google Shape;137;p17"/>
          <p:cNvSpPr txBox="1"/>
          <p:nvPr>
            <p:ph type="ctrTitle"/>
          </p:nvPr>
        </p:nvSpPr>
        <p:spPr>
          <a:xfrm>
            <a:off x="311700" y="208625"/>
            <a:ext cx="8520600" cy="718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GB">
                <a:latin typeface="Playfair Display"/>
                <a:ea typeface="Playfair Display"/>
                <a:cs typeface="Playfair Display"/>
                <a:sym typeface="Playfair Display"/>
              </a:rPr>
              <a:t>Why is nearsightedness bad?</a:t>
            </a:r>
            <a:endParaRPr>
              <a:latin typeface="Playfair Display"/>
              <a:ea typeface="Playfair Display"/>
              <a:cs typeface="Playfair Display"/>
              <a:sym typeface="Playfair Display"/>
            </a:endParaRPr>
          </a:p>
        </p:txBody>
      </p:sp>
      <p:pic>
        <p:nvPicPr>
          <p:cNvPr id="138" name="Google Shape;138;p17"/>
          <p:cNvPicPr preferRelativeResize="0"/>
          <p:nvPr/>
        </p:nvPicPr>
        <p:blipFill>
          <a:blip r:embed="rId3">
            <a:alphaModFix/>
          </a:blip>
          <a:stretch>
            <a:fillRect/>
          </a:stretch>
        </p:blipFill>
        <p:spPr>
          <a:xfrm>
            <a:off x="7035200" y="1298213"/>
            <a:ext cx="3864425" cy="3864425"/>
          </a:xfrm>
          <a:prstGeom prst="rect">
            <a:avLst/>
          </a:prstGeom>
          <a:noFill/>
          <a:ln>
            <a:noFill/>
          </a:ln>
        </p:spPr>
      </p:pic>
      <p:pic>
        <p:nvPicPr>
          <p:cNvPr id="139" name="Google Shape;139;p17"/>
          <p:cNvPicPr preferRelativeResize="0"/>
          <p:nvPr/>
        </p:nvPicPr>
        <p:blipFill>
          <a:blip r:embed="rId4">
            <a:alphaModFix/>
          </a:blip>
          <a:stretch>
            <a:fillRect/>
          </a:stretch>
        </p:blipFill>
        <p:spPr>
          <a:xfrm>
            <a:off x="-883450" y="3734825"/>
            <a:ext cx="2892225" cy="2683599"/>
          </a:xfrm>
          <a:prstGeom prst="rect">
            <a:avLst/>
          </a:prstGeom>
          <a:noFill/>
          <a:ln>
            <a:noFill/>
          </a:ln>
        </p:spPr>
      </p:pic>
      <p:sp>
        <p:nvSpPr>
          <p:cNvPr id="140" name="Google Shape;140;p17"/>
          <p:cNvSpPr txBox="1"/>
          <p:nvPr/>
        </p:nvSpPr>
        <p:spPr>
          <a:xfrm>
            <a:off x="921925" y="1354225"/>
            <a:ext cx="3215700" cy="268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500">
                <a:solidFill>
                  <a:schemeClr val="dk2"/>
                </a:solidFill>
                <a:latin typeface="Open Sans"/>
                <a:ea typeface="Open Sans"/>
                <a:cs typeface="Open Sans"/>
                <a:sym typeface="Open Sans"/>
              </a:rPr>
              <a:t>With bad management nearsightedness can lead to different eye diseases like, cataracts, glaucoma, myopic macular degeneration and retinal detachment. The management might not stop the backward progression of your eyes until you are older, but it will help in keeping the nearsightedness minimal.</a:t>
            </a:r>
            <a:endParaRPr sz="1500">
              <a:solidFill>
                <a:schemeClr val="dk2"/>
              </a:solidFill>
              <a:latin typeface="Open Sans"/>
              <a:ea typeface="Open Sans"/>
              <a:cs typeface="Open Sans"/>
              <a:sym typeface="Open Sans"/>
            </a:endParaRPr>
          </a:p>
        </p:txBody>
      </p:sp>
      <p:pic>
        <p:nvPicPr>
          <p:cNvPr id="141" name="Google Shape;141;p17" title="logo-citroenogen.png"/>
          <p:cNvPicPr preferRelativeResize="0"/>
          <p:nvPr/>
        </p:nvPicPr>
        <p:blipFill>
          <a:blip r:embed="rId5">
            <a:alphaModFix/>
          </a:blip>
          <a:stretch>
            <a:fillRect/>
          </a:stretch>
        </p:blipFill>
        <p:spPr>
          <a:xfrm>
            <a:off x="8599375" y="2509462"/>
            <a:ext cx="282624" cy="373049"/>
          </a:xfrm>
          <a:prstGeom prst="rect">
            <a:avLst/>
          </a:prstGeom>
          <a:noFill/>
          <a:ln>
            <a:noFill/>
          </a:ln>
        </p:spPr>
      </p:pic>
      <p:pic>
        <p:nvPicPr>
          <p:cNvPr id="142" name="Google Shape;142;p17" title="logo-citroenogen.png"/>
          <p:cNvPicPr preferRelativeResize="0"/>
          <p:nvPr/>
        </p:nvPicPr>
        <p:blipFill>
          <a:blip r:embed="rId5">
            <a:alphaModFix/>
          </a:blip>
          <a:stretch>
            <a:fillRect/>
          </a:stretch>
        </p:blipFill>
        <p:spPr>
          <a:xfrm>
            <a:off x="8918550" y="1421175"/>
            <a:ext cx="282624" cy="373049"/>
          </a:xfrm>
          <a:prstGeom prst="rect">
            <a:avLst/>
          </a:prstGeom>
          <a:noFill/>
          <a:ln>
            <a:noFill/>
          </a:ln>
        </p:spPr>
      </p:pic>
      <p:pic>
        <p:nvPicPr>
          <p:cNvPr id="143" name="Google Shape;143;p17" title="logo-citroenogen.png"/>
          <p:cNvPicPr preferRelativeResize="0"/>
          <p:nvPr/>
        </p:nvPicPr>
        <p:blipFill>
          <a:blip r:embed="rId5">
            <a:alphaModFix/>
          </a:blip>
          <a:stretch>
            <a:fillRect/>
          </a:stretch>
        </p:blipFill>
        <p:spPr>
          <a:xfrm>
            <a:off x="8426000" y="3303150"/>
            <a:ext cx="282624" cy="373049"/>
          </a:xfrm>
          <a:prstGeom prst="rect">
            <a:avLst/>
          </a:prstGeom>
          <a:noFill/>
          <a:ln>
            <a:noFill/>
          </a:ln>
        </p:spPr>
      </p:pic>
      <p:pic>
        <p:nvPicPr>
          <p:cNvPr id="144" name="Google Shape;144;p17" title="logo-citroenogen.png"/>
          <p:cNvPicPr preferRelativeResize="0"/>
          <p:nvPr/>
        </p:nvPicPr>
        <p:blipFill>
          <a:blip r:embed="rId5">
            <a:alphaModFix/>
          </a:blip>
          <a:stretch>
            <a:fillRect/>
          </a:stretch>
        </p:blipFill>
        <p:spPr>
          <a:xfrm>
            <a:off x="7827475" y="2736925"/>
            <a:ext cx="282624" cy="373049"/>
          </a:xfrm>
          <a:prstGeom prst="rect">
            <a:avLst/>
          </a:prstGeom>
          <a:noFill/>
          <a:ln>
            <a:noFill/>
          </a:ln>
        </p:spPr>
      </p:pic>
      <p:pic>
        <p:nvPicPr>
          <p:cNvPr id="145" name="Google Shape;145;p17" title="logo-citroenogen.png"/>
          <p:cNvPicPr preferRelativeResize="0"/>
          <p:nvPr/>
        </p:nvPicPr>
        <p:blipFill>
          <a:blip r:embed="rId5">
            <a:alphaModFix/>
          </a:blip>
          <a:stretch>
            <a:fillRect/>
          </a:stretch>
        </p:blipFill>
        <p:spPr>
          <a:xfrm>
            <a:off x="7827475" y="2183125"/>
            <a:ext cx="282624" cy="373049"/>
          </a:xfrm>
          <a:prstGeom prst="rect">
            <a:avLst/>
          </a:prstGeom>
          <a:noFill/>
          <a:ln>
            <a:noFill/>
          </a:ln>
        </p:spPr>
      </p:pic>
      <p:pic>
        <p:nvPicPr>
          <p:cNvPr descr="The risk of eye disease increases significantly with level of myopia and eye axial elongation." id="146" name="Google Shape;146;p17"/>
          <p:cNvPicPr preferRelativeResize="0"/>
          <p:nvPr/>
        </p:nvPicPr>
        <p:blipFill rotWithShape="1">
          <a:blip r:embed="rId6">
            <a:alphaModFix/>
          </a:blip>
          <a:srcRect b="0" l="0" r="0" t="0"/>
          <a:stretch/>
        </p:blipFill>
        <p:spPr>
          <a:xfrm>
            <a:off x="4572000" y="1853963"/>
            <a:ext cx="3935650" cy="1684020"/>
          </a:xfrm>
          <a:prstGeom prst="rect">
            <a:avLst/>
          </a:prstGeom>
          <a:noFill/>
          <a:ln>
            <a:noFill/>
          </a:ln>
        </p:spPr>
      </p:pic>
      <p:sp>
        <p:nvSpPr>
          <p:cNvPr id="147" name="Google Shape;147;p17"/>
          <p:cNvSpPr txBox="1"/>
          <p:nvPr/>
        </p:nvSpPr>
        <p:spPr>
          <a:xfrm>
            <a:off x="5407150" y="3478525"/>
            <a:ext cx="3100500" cy="30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solidFill>
                  <a:schemeClr val="dk2"/>
                </a:solidFill>
              </a:rPr>
              <a:t>Amount of times more likely to get eye disease with myopia</a:t>
            </a:r>
            <a:endParaRPr sz="800">
              <a:solidFill>
                <a:schemeClr val="dk2"/>
              </a:solidFill>
            </a:endParaRPr>
          </a:p>
        </p:txBody>
      </p:sp>
      <p:sp>
        <p:nvSpPr>
          <p:cNvPr id="148" name="Google Shape;148;p17"/>
          <p:cNvSpPr txBox="1"/>
          <p:nvPr/>
        </p:nvSpPr>
        <p:spPr>
          <a:xfrm>
            <a:off x="242400" y="4823925"/>
            <a:ext cx="1316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chemeClr val="dk2"/>
                </a:solidFill>
              </a:rPr>
              <a:t>www.citroenogen.nl</a:t>
            </a:r>
            <a:endParaRPr sz="1000">
              <a:solidFill>
                <a:schemeClr val="dk2"/>
              </a:solidFill>
            </a:endParaRPr>
          </a:p>
        </p:txBody>
      </p:sp>
      <p:pic>
        <p:nvPicPr>
          <p:cNvPr id="149" name="Google Shape;149;p17" title="logo-citroenogen.png"/>
          <p:cNvPicPr preferRelativeResize="0"/>
          <p:nvPr/>
        </p:nvPicPr>
        <p:blipFill>
          <a:blip r:embed="rId5">
            <a:alphaModFix/>
          </a:blip>
          <a:stretch>
            <a:fillRect/>
          </a:stretch>
        </p:blipFill>
        <p:spPr>
          <a:xfrm>
            <a:off x="162700" y="4895174"/>
            <a:ext cx="148650" cy="196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8"/>
          <p:cNvSpPr/>
          <p:nvPr/>
        </p:nvSpPr>
        <p:spPr>
          <a:xfrm>
            <a:off x="4863875" y="-2185000"/>
            <a:ext cx="4927800" cy="4791600"/>
          </a:xfrm>
          <a:prstGeom prst="ellipse">
            <a:avLst/>
          </a:prstGeom>
          <a:solidFill>
            <a:srgbClr val="D9FA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5" name="Google Shape;155;p18"/>
          <p:cNvSpPr/>
          <p:nvPr/>
        </p:nvSpPr>
        <p:spPr>
          <a:xfrm>
            <a:off x="2008775" y="2395525"/>
            <a:ext cx="4927800" cy="4791600"/>
          </a:xfrm>
          <a:prstGeom prst="ellipse">
            <a:avLst/>
          </a:prstGeom>
          <a:solidFill>
            <a:srgbClr val="D9FDB5">
              <a:alpha val="502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6" name="Google Shape;156;p18"/>
          <p:cNvSpPr txBox="1"/>
          <p:nvPr>
            <p:ph type="ctrTitle"/>
          </p:nvPr>
        </p:nvSpPr>
        <p:spPr>
          <a:xfrm>
            <a:off x="311700" y="208625"/>
            <a:ext cx="8520600" cy="718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GB">
                <a:latin typeface="Playfair Display"/>
                <a:ea typeface="Playfair Display"/>
                <a:cs typeface="Playfair Display"/>
                <a:sym typeface="Playfair Display"/>
              </a:rPr>
              <a:t>How to stop nearsightedness?</a:t>
            </a:r>
            <a:endParaRPr>
              <a:latin typeface="Playfair Display"/>
              <a:ea typeface="Playfair Display"/>
              <a:cs typeface="Playfair Display"/>
              <a:sym typeface="Playfair Display"/>
            </a:endParaRPr>
          </a:p>
        </p:txBody>
      </p:sp>
      <p:pic>
        <p:nvPicPr>
          <p:cNvPr id="157" name="Google Shape;157;p18"/>
          <p:cNvPicPr preferRelativeResize="0"/>
          <p:nvPr/>
        </p:nvPicPr>
        <p:blipFill>
          <a:blip r:embed="rId3">
            <a:alphaModFix/>
          </a:blip>
          <a:stretch>
            <a:fillRect/>
          </a:stretch>
        </p:blipFill>
        <p:spPr>
          <a:xfrm>
            <a:off x="7035200" y="1298213"/>
            <a:ext cx="3864425" cy="3864425"/>
          </a:xfrm>
          <a:prstGeom prst="rect">
            <a:avLst/>
          </a:prstGeom>
          <a:noFill/>
          <a:ln>
            <a:noFill/>
          </a:ln>
        </p:spPr>
      </p:pic>
      <p:pic>
        <p:nvPicPr>
          <p:cNvPr id="158" name="Google Shape;158;p18"/>
          <p:cNvPicPr preferRelativeResize="0"/>
          <p:nvPr/>
        </p:nvPicPr>
        <p:blipFill>
          <a:blip r:embed="rId4">
            <a:alphaModFix/>
          </a:blip>
          <a:stretch>
            <a:fillRect/>
          </a:stretch>
        </p:blipFill>
        <p:spPr>
          <a:xfrm>
            <a:off x="-883450" y="3734825"/>
            <a:ext cx="2892225" cy="2683599"/>
          </a:xfrm>
          <a:prstGeom prst="rect">
            <a:avLst/>
          </a:prstGeom>
          <a:noFill/>
          <a:ln>
            <a:noFill/>
          </a:ln>
        </p:spPr>
      </p:pic>
      <p:sp>
        <p:nvSpPr>
          <p:cNvPr id="159" name="Google Shape;159;p18"/>
          <p:cNvSpPr txBox="1"/>
          <p:nvPr/>
        </p:nvSpPr>
        <p:spPr>
          <a:xfrm>
            <a:off x="921925" y="1354225"/>
            <a:ext cx="3215700" cy="268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500">
                <a:solidFill>
                  <a:schemeClr val="dk2"/>
                </a:solidFill>
                <a:latin typeface="Open Sans"/>
                <a:ea typeface="Open Sans"/>
                <a:cs typeface="Open Sans"/>
                <a:sym typeface="Open Sans"/>
              </a:rPr>
              <a:t>When implementing the 20-20-2 rule, you can stop or decrease the height of the Diopter (-).</a:t>
            </a:r>
            <a:endParaRPr sz="1500">
              <a:solidFill>
                <a:schemeClr val="dk2"/>
              </a:solidFill>
              <a:latin typeface="Open Sans"/>
              <a:ea typeface="Open Sans"/>
              <a:cs typeface="Open Sans"/>
              <a:sym typeface="Open Sans"/>
            </a:endParaRPr>
          </a:p>
        </p:txBody>
      </p:sp>
      <p:pic>
        <p:nvPicPr>
          <p:cNvPr id="160" name="Google Shape;160;p18" title="logo-citroenogen.png"/>
          <p:cNvPicPr preferRelativeResize="0"/>
          <p:nvPr/>
        </p:nvPicPr>
        <p:blipFill>
          <a:blip r:embed="rId5">
            <a:alphaModFix/>
          </a:blip>
          <a:stretch>
            <a:fillRect/>
          </a:stretch>
        </p:blipFill>
        <p:spPr>
          <a:xfrm>
            <a:off x="8281675" y="1794225"/>
            <a:ext cx="282624" cy="373049"/>
          </a:xfrm>
          <a:prstGeom prst="rect">
            <a:avLst/>
          </a:prstGeom>
          <a:noFill/>
          <a:ln>
            <a:noFill/>
          </a:ln>
        </p:spPr>
      </p:pic>
      <p:pic>
        <p:nvPicPr>
          <p:cNvPr id="161" name="Google Shape;161;p18" title="logo-citroenogen.png"/>
          <p:cNvPicPr preferRelativeResize="0"/>
          <p:nvPr/>
        </p:nvPicPr>
        <p:blipFill>
          <a:blip r:embed="rId5">
            <a:alphaModFix/>
          </a:blip>
          <a:stretch>
            <a:fillRect/>
          </a:stretch>
        </p:blipFill>
        <p:spPr>
          <a:xfrm>
            <a:off x="8826100" y="1497375"/>
            <a:ext cx="282624" cy="373049"/>
          </a:xfrm>
          <a:prstGeom prst="rect">
            <a:avLst/>
          </a:prstGeom>
          <a:noFill/>
          <a:ln>
            <a:noFill/>
          </a:ln>
        </p:spPr>
      </p:pic>
      <p:pic>
        <p:nvPicPr>
          <p:cNvPr id="162" name="Google Shape;162;p18" title="logo-citroenogen.png"/>
          <p:cNvPicPr preferRelativeResize="0"/>
          <p:nvPr/>
        </p:nvPicPr>
        <p:blipFill>
          <a:blip r:embed="rId5">
            <a:alphaModFix/>
          </a:blip>
          <a:stretch>
            <a:fillRect/>
          </a:stretch>
        </p:blipFill>
        <p:spPr>
          <a:xfrm>
            <a:off x="8197600" y="3312300"/>
            <a:ext cx="282624" cy="373049"/>
          </a:xfrm>
          <a:prstGeom prst="rect">
            <a:avLst/>
          </a:prstGeom>
          <a:noFill/>
          <a:ln>
            <a:noFill/>
          </a:ln>
        </p:spPr>
      </p:pic>
      <p:pic>
        <p:nvPicPr>
          <p:cNvPr id="163" name="Google Shape;163;p18" title="logo-citroenogen.png"/>
          <p:cNvPicPr preferRelativeResize="0"/>
          <p:nvPr/>
        </p:nvPicPr>
        <p:blipFill>
          <a:blip r:embed="rId5">
            <a:alphaModFix/>
          </a:blip>
          <a:stretch>
            <a:fillRect/>
          </a:stretch>
        </p:blipFill>
        <p:spPr>
          <a:xfrm>
            <a:off x="8635925" y="2840500"/>
            <a:ext cx="282624" cy="373049"/>
          </a:xfrm>
          <a:prstGeom prst="rect">
            <a:avLst/>
          </a:prstGeom>
          <a:noFill/>
          <a:ln>
            <a:noFill/>
          </a:ln>
        </p:spPr>
      </p:pic>
      <p:pic>
        <p:nvPicPr>
          <p:cNvPr id="164" name="Google Shape;164;p18" title="20-20-2-explain.png"/>
          <p:cNvPicPr preferRelativeResize="0"/>
          <p:nvPr/>
        </p:nvPicPr>
        <p:blipFill>
          <a:blip r:embed="rId6">
            <a:alphaModFix/>
          </a:blip>
          <a:stretch>
            <a:fillRect/>
          </a:stretch>
        </p:blipFill>
        <p:spPr>
          <a:xfrm>
            <a:off x="2797387" y="1794217"/>
            <a:ext cx="4927800" cy="2182508"/>
          </a:xfrm>
          <a:prstGeom prst="rect">
            <a:avLst/>
          </a:prstGeom>
          <a:noFill/>
          <a:ln>
            <a:noFill/>
          </a:ln>
        </p:spPr>
      </p:pic>
      <p:sp>
        <p:nvSpPr>
          <p:cNvPr id="165" name="Google Shape;165;p18"/>
          <p:cNvSpPr txBox="1"/>
          <p:nvPr/>
        </p:nvSpPr>
        <p:spPr>
          <a:xfrm>
            <a:off x="242400" y="4823925"/>
            <a:ext cx="1316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chemeClr val="dk2"/>
                </a:solidFill>
              </a:rPr>
              <a:t>www.citroenogen.nl</a:t>
            </a:r>
            <a:endParaRPr sz="1000">
              <a:solidFill>
                <a:schemeClr val="dk2"/>
              </a:solidFill>
            </a:endParaRPr>
          </a:p>
        </p:txBody>
      </p:sp>
      <p:pic>
        <p:nvPicPr>
          <p:cNvPr id="166" name="Google Shape;166;p18" title="logo-citroenogen.png"/>
          <p:cNvPicPr preferRelativeResize="0"/>
          <p:nvPr/>
        </p:nvPicPr>
        <p:blipFill>
          <a:blip r:embed="rId5">
            <a:alphaModFix/>
          </a:blip>
          <a:stretch>
            <a:fillRect/>
          </a:stretch>
        </p:blipFill>
        <p:spPr>
          <a:xfrm>
            <a:off x="162700" y="4895174"/>
            <a:ext cx="148650" cy="196200"/>
          </a:xfrm>
          <a:prstGeom prst="rect">
            <a:avLst/>
          </a:prstGeom>
          <a:noFill/>
          <a:ln>
            <a:noFill/>
          </a:ln>
        </p:spPr>
      </p:pic>
      <p:pic>
        <p:nvPicPr>
          <p:cNvPr id="167" name="Google Shape;167;p18" title="logo-citroenogen.png"/>
          <p:cNvPicPr preferRelativeResize="0"/>
          <p:nvPr/>
        </p:nvPicPr>
        <p:blipFill>
          <a:blip r:embed="rId5">
            <a:alphaModFix/>
          </a:blip>
          <a:stretch>
            <a:fillRect/>
          </a:stretch>
        </p:blipFill>
        <p:spPr>
          <a:xfrm>
            <a:off x="8039238" y="2467450"/>
            <a:ext cx="282624" cy="3730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9"/>
          <p:cNvSpPr/>
          <p:nvPr/>
        </p:nvSpPr>
        <p:spPr>
          <a:xfrm>
            <a:off x="-279625" y="-2152700"/>
            <a:ext cx="4927800" cy="4791600"/>
          </a:xfrm>
          <a:prstGeom prst="ellipse">
            <a:avLst/>
          </a:prstGeom>
          <a:solidFill>
            <a:srgbClr val="D9FA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3" name="Google Shape;173;p19"/>
          <p:cNvSpPr/>
          <p:nvPr/>
        </p:nvSpPr>
        <p:spPr>
          <a:xfrm>
            <a:off x="345425" y="2936525"/>
            <a:ext cx="4927800" cy="4791600"/>
          </a:xfrm>
          <a:prstGeom prst="ellipse">
            <a:avLst/>
          </a:prstGeom>
          <a:solidFill>
            <a:srgbClr val="D9FDB5">
              <a:alpha val="502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4" name="Google Shape;174;p19"/>
          <p:cNvSpPr txBox="1"/>
          <p:nvPr>
            <p:ph type="ctrTitle"/>
          </p:nvPr>
        </p:nvSpPr>
        <p:spPr>
          <a:xfrm>
            <a:off x="311700" y="208625"/>
            <a:ext cx="8520600" cy="718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GB">
                <a:latin typeface="Playfair Display"/>
                <a:ea typeface="Playfair Display"/>
                <a:cs typeface="Playfair Display"/>
                <a:sym typeface="Playfair Display"/>
              </a:rPr>
              <a:t>How to stop nearsightedness?</a:t>
            </a:r>
            <a:endParaRPr>
              <a:latin typeface="Playfair Display"/>
              <a:ea typeface="Playfair Display"/>
              <a:cs typeface="Playfair Display"/>
              <a:sym typeface="Playfair Display"/>
            </a:endParaRPr>
          </a:p>
        </p:txBody>
      </p:sp>
      <p:pic>
        <p:nvPicPr>
          <p:cNvPr id="175" name="Google Shape;175;p19"/>
          <p:cNvPicPr preferRelativeResize="0"/>
          <p:nvPr/>
        </p:nvPicPr>
        <p:blipFill>
          <a:blip r:embed="rId3">
            <a:alphaModFix/>
          </a:blip>
          <a:stretch>
            <a:fillRect/>
          </a:stretch>
        </p:blipFill>
        <p:spPr>
          <a:xfrm>
            <a:off x="7035200" y="1298213"/>
            <a:ext cx="3864425" cy="3864425"/>
          </a:xfrm>
          <a:prstGeom prst="rect">
            <a:avLst/>
          </a:prstGeom>
          <a:noFill/>
          <a:ln>
            <a:noFill/>
          </a:ln>
        </p:spPr>
      </p:pic>
      <p:pic>
        <p:nvPicPr>
          <p:cNvPr id="176" name="Google Shape;176;p19"/>
          <p:cNvPicPr preferRelativeResize="0"/>
          <p:nvPr/>
        </p:nvPicPr>
        <p:blipFill>
          <a:blip r:embed="rId4">
            <a:alphaModFix/>
          </a:blip>
          <a:stretch>
            <a:fillRect/>
          </a:stretch>
        </p:blipFill>
        <p:spPr>
          <a:xfrm>
            <a:off x="-883450" y="3734825"/>
            <a:ext cx="2892225" cy="2683599"/>
          </a:xfrm>
          <a:prstGeom prst="rect">
            <a:avLst/>
          </a:prstGeom>
          <a:noFill/>
          <a:ln>
            <a:noFill/>
          </a:ln>
        </p:spPr>
      </p:pic>
      <p:sp>
        <p:nvSpPr>
          <p:cNvPr id="177" name="Google Shape;177;p19"/>
          <p:cNvSpPr txBox="1"/>
          <p:nvPr/>
        </p:nvSpPr>
        <p:spPr>
          <a:xfrm>
            <a:off x="921925" y="1354225"/>
            <a:ext cx="3215700" cy="268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500">
                <a:solidFill>
                  <a:schemeClr val="dk2"/>
                </a:solidFill>
                <a:latin typeface="Open Sans"/>
                <a:ea typeface="Open Sans"/>
                <a:cs typeface="Open Sans"/>
                <a:sym typeface="Open Sans"/>
              </a:rPr>
              <a:t>The first 20 means that the rule starts after you have been working for twenty minutes on something where you are looking at an object close to your eyes, so for example your phone, book or drawing.</a:t>
            </a:r>
            <a:endParaRPr sz="1500">
              <a:solidFill>
                <a:schemeClr val="dk2"/>
              </a:solidFill>
              <a:latin typeface="Open Sans"/>
              <a:ea typeface="Open Sans"/>
              <a:cs typeface="Open Sans"/>
              <a:sym typeface="Open Sans"/>
            </a:endParaRPr>
          </a:p>
        </p:txBody>
      </p:sp>
      <p:pic>
        <p:nvPicPr>
          <p:cNvPr id="178" name="Google Shape;178;p19" title="20-20-2-explain.png"/>
          <p:cNvPicPr preferRelativeResize="0"/>
          <p:nvPr/>
        </p:nvPicPr>
        <p:blipFill rotWithShape="1">
          <a:blip r:embed="rId5">
            <a:alphaModFix/>
          </a:blip>
          <a:srcRect b="0" l="0" r="65229" t="3502"/>
          <a:stretch/>
        </p:blipFill>
        <p:spPr>
          <a:xfrm>
            <a:off x="4380525" y="588125"/>
            <a:ext cx="3043252" cy="3740624"/>
          </a:xfrm>
          <a:prstGeom prst="rect">
            <a:avLst/>
          </a:prstGeom>
          <a:noFill/>
          <a:ln>
            <a:noFill/>
          </a:ln>
        </p:spPr>
      </p:pic>
      <p:pic>
        <p:nvPicPr>
          <p:cNvPr id="179" name="Google Shape;179;p19" title="logo-citroenogen.png"/>
          <p:cNvPicPr preferRelativeResize="0"/>
          <p:nvPr/>
        </p:nvPicPr>
        <p:blipFill>
          <a:blip r:embed="rId6">
            <a:alphaModFix/>
          </a:blip>
          <a:stretch>
            <a:fillRect/>
          </a:stretch>
        </p:blipFill>
        <p:spPr>
          <a:xfrm>
            <a:off x="8281675" y="1794225"/>
            <a:ext cx="282624" cy="373049"/>
          </a:xfrm>
          <a:prstGeom prst="rect">
            <a:avLst/>
          </a:prstGeom>
          <a:noFill/>
          <a:ln>
            <a:noFill/>
          </a:ln>
        </p:spPr>
      </p:pic>
      <p:pic>
        <p:nvPicPr>
          <p:cNvPr id="180" name="Google Shape;180;p19" title="logo-citroenogen.png"/>
          <p:cNvPicPr preferRelativeResize="0"/>
          <p:nvPr/>
        </p:nvPicPr>
        <p:blipFill>
          <a:blip r:embed="rId6">
            <a:alphaModFix/>
          </a:blip>
          <a:stretch>
            <a:fillRect/>
          </a:stretch>
        </p:blipFill>
        <p:spPr>
          <a:xfrm>
            <a:off x="8918550" y="1421175"/>
            <a:ext cx="282624" cy="373049"/>
          </a:xfrm>
          <a:prstGeom prst="rect">
            <a:avLst/>
          </a:prstGeom>
          <a:noFill/>
          <a:ln>
            <a:noFill/>
          </a:ln>
        </p:spPr>
      </p:pic>
      <p:pic>
        <p:nvPicPr>
          <p:cNvPr id="181" name="Google Shape;181;p19" title="logo-citroenogen.png"/>
          <p:cNvPicPr preferRelativeResize="0"/>
          <p:nvPr/>
        </p:nvPicPr>
        <p:blipFill>
          <a:blip r:embed="rId6">
            <a:alphaModFix/>
          </a:blip>
          <a:stretch>
            <a:fillRect/>
          </a:stretch>
        </p:blipFill>
        <p:spPr>
          <a:xfrm>
            <a:off x="8426000" y="3303150"/>
            <a:ext cx="282624" cy="373049"/>
          </a:xfrm>
          <a:prstGeom prst="rect">
            <a:avLst/>
          </a:prstGeom>
          <a:noFill/>
          <a:ln>
            <a:noFill/>
          </a:ln>
        </p:spPr>
      </p:pic>
      <p:pic>
        <p:nvPicPr>
          <p:cNvPr id="182" name="Google Shape;182;p19" title="logo-citroenogen.png"/>
          <p:cNvPicPr preferRelativeResize="0"/>
          <p:nvPr/>
        </p:nvPicPr>
        <p:blipFill>
          <a:blip r:embed="rId6">
            <a:alphaModFix/>
          </a:blip>
          <a:stretch>
            <a:fillRect/>
          </a:stretch>
        </p:blipFill>
        <p:spPr>
          <a:xfrm>
            <a:off x="7827475" y="2736925"/>
            <a:ext cx="282624" cy="373049"/>
          </a:xfrm>
          <a:prstGeom prst="rect">
            <a:avLst/>
          </a:prstGeom>
          <a:noFill/>
          <a:ln>
            <a:noFill/>
          </a:ln>
        </p:spPr>
      </p:pic>
      <p:pic>
        <p:nvPicPr>
          <p:cNvPr id="183" name="Google Shape;183;p19" title="logo-citroenogen.png"/>
          <p:cNvPicPr preferRelativeResize="0"/>
          <p:nvPr/>
        </p:nvPicPr>
        <p:blipFill>
          <a:blip r:embed="rId6">
            <a:alphaModFix/>
          </a:blip>
          <a:stretch>
            <a:fillRect/>
          </a:stretch>
        </p:blipFill>
        <p:spPr>
          <a:xfrm>
            <a:off x="8513800" y="2606600"/>
            <a:ext cx="282624" cy="373049"/>
          </a:xfrm>
          <a:prstGeom prst="rect">
            <a:avLst/>
          </a:prstGeom>
          <a:noFill/>
          <a:ln>
            <a:noFill/>
          </a:ln>
        </p:spPr>
      </p:pic>
      <p:pic>
        <p:nvPicPr>
          <p:cNvPr id="184" name="Google Shape;184;p19" title="logo-citroenogen.png"/>
          <p:cNvPicPr preferRelativeResize="0"/>
          <p:nvPr/>
        </p:nvPicPr>
        <p:blipFill>
          <a:blip r:embed="rId6">
            <a:alphaModFix/>
          </a:blip>
          <a:stretch>
            <a:fillRect/>
          </a:stretch>
        </p:blipFill>
        <p:spPr>
          <a:xfrm>
            <a:off x="8987575" y="2363875"/>
            <a:ext cx="282624" cy="373049"/>
          </a:xfrm>
          <a:prstGeom prst="rect">
            <a:avLst/>
          </a:prstGeom>
          <a:noFill/>
          <a:ln>
            <a:noFill/>
          </a:ln>
        </p:spPr>
      </p:pic>
      <p:pic>
        <p:nvPicPr>
          <p:cNvPr id="185" name="Google Shape;185;p19" title="logo-citroenogen.png"/>
          <p:cNvPicPr preferRelativeResize="0"/>
          <p:nvPr/>
        </p:nvPicPr>
        <p:blipFill>
          <a:blip r:embed="rId6">
            <a:alphaModFix/>
          </a:blip>
          <a:stretch>
            <a:fillRect/>
          </a:stretch>
        </p:blipFill>
        <p:spPr>
          <a:xfrm>
            <a:off x="7827475" y="2183125"/>
            <a:ext cx="282624" cy="373049"/>
          </a:xfrm>
          <a:prstGeom prst="rect">
            <a:avLst/>
          </a:prstGeom>
          <a:noFill/>
          <a:ln>
            <a:noFill/>
          </a:ln>
        </p:spPr>
      </p:pic>
      <p:sp>
        <p:nvSpPr>
          <p:cNvPr id="186" name="Google Shape;186;p19"/>
          <p:cNvSpPr txBox="1"/>
          <p:nvPr/>
        </p:nvSpPr>
        <p:spPr>
          <a:xfrm>
            <a:off x="242400" y="4823925"/>
            <a:ext cx="1316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chemeClr val="dk2"/>
                </a:solidFill>
              </a:rPr>
              <a:t>www.citroenogen.nl</a:t>
            </a:r>
            <a:endParaRPr sz="1000">
              <a:solidFill>
                <a:schemeClr val="dk2"/>
              </a:solidFill>
            </a:endParaRPr>
          </a:p>
        </p:txBody>
      </p:sp>
      <p:pic>
        <p:nvPicPr>
          <p:cNvPr id="187" name="Google Shape;187;p19" title="logo-citroenogen.png"/>
          <p:cNvPicPr preferRelativeResize="0"/>
          <p:nvPr/>
        </p:nvPicPr>
        <p:blipFill>
          <a:blip r:embed="rId6">
            <a:alphaModFix/>
          </a:blip>
          <a:stretch>
            <a:fillRect/>
          </a:stretch>
        </p:blipFill>
        <p:spPr>
          <a:xfrm>
            <a:off x="162700" y="4895174"/>
            <a:ext cx="148650" cy="196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0"/>
          <p:cNvSpPr/>
          <p:nvPr/>
        </p:nvSpPr>
        <p:spPr>
          <a:xfrm>
            <a:off x="3904500" y="487700"/>
            <a:ext cx="4927800" cy="4791600"/>
          </a:xfrm>
          <a:prstGeom prst="ellipse">
            <a:avLst/>
          </a:prstGeom>
          <a:solidFill>
            <a:srgbClr val="D9FA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3" name="Google Shape;193;p20"/>
          <p:cNvSpPr/>
          <p:nvPr/>
        </p:nvSpPr>
        <p:spPr>
          <a:xfrm>
            <a:off x="-526625" y="-664725"/>
            <a:ext cx="4927800" cy="4791600"/>
          </a:xfrm>
          <a:prstGeom prst="ellipse">
            <a:avLst/>
          </a:prstGeom>
          <a:solidFill>
            <a:srgbClr val="D9FDB5">
              <a:alpha val="502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4" name="Google Shape;194;p20"/>
          <p:cNvSpPr txBox="1"/>
          <p:nvPr>
            <p:ph type="ctrTitle"/>
          </p:nvPr>
        </p:nvSpPr>
        <p:spPr>
          <a:xfrm>
            <a:off x="311700" y="208625"/>
            <a:ext cx="8520600" cy="718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GB">
                <a:latin typeface="Playfair Display"/>
                <a:ea typeface="Playfair Display"/>
                <a:cs typeface="Playfair Display"/>
                <a:sym typeface="Playfair Display"/>
              </a:rPr>
              <a:t>How to stop nearsightedness?</a:t>
            </a:r>
            <a:endParaRPr>
              <a:latin typeface="Playfair Display"/>
              <a:ea typeface="Playfair Display"/>
              <a:cs typeface="Playfair Display"/>
              <a:sym typeface="Playfair Display"/>
            </a:endParaRPr>
          </a:p>
        </p:txBody>
      </p:sp>
      <p:pic>
        <p:nvPicPr>
          <p:cNvPr id="195" name="Google Shape;195;p20"/>
          <p:cNvPicPr preferRelativeResize="0"/>
          <p:nvPr/>
        </p:nvPicPr>
        <p:blipFill>
          <a:blip r:embed="rId3">
            <a:alphaModFix/>
          </a:blip>
          <a:stretch>
            <a:fillRect/>
          </a:stretch>
        </p:blipFill>
        <p:spPr>
          <a:xfrm>
            <a:off x="7035200" y="1298213"/>
            <a:ext cx="3864425" cy="3864425"/>
          </a:xfrm>
          <a:prstGeom prst="rect">
            <a:avLst/>
          </a:prstGeom>
          <a:noFill/>
          <a:ln>
            <a:noFill/>
          </a:ln>
        </p:spPr>
      </p:pic>
      <p:pic>
        <p:nvPicPr>
          <p:cNvPr id="196" name="Google Shape;196;p20"/>
          <p:cNvPicPr preferRelativeResize="0"/>
          <p:nvPr/>
        </p:nvPicPr>
        <p:blipFill>
          <a:blip r:embed="rId4">
            <a:alphaModFix/>
          </a:blip>
          <a:stretch>
            <a:fillRect/>
          </a:stretch>
        </p:blipFill>
        <p:spPr>
          <a:xfrm>
            <a:off x="-883450" y="3734825"/>
            <a:ext cx="2892225" cy="2683599"/>
          </a:xfrm>
          <a:prstGeom prst="rect">
            <a:avLst/>
          </a:prstGeom>
          <a:noFill/>
          <a:ln>
            <a:noFill/>
          </a:ln>
        </p:spPr>
      </p:pic>
      <p:sp>
        <p:nvSpPr>
          <p:cNvPr id="197" name="Google Shape;197;p20"/>
          <p:cNvSpPr txBox="1"/>
          <p:nvPr/>
        </p:nvSpPr>
        <p:spPr>
          <a:xfrm>
            <a:off x="921925" y="1354225"/>
            <a:ext cx="3215700" cy="268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500">
                <a:solidFill>
                  <a:schemeClr val="dk2"/>
                </a:solidFill>
                <a:latin typeface="Open Sans"/>
                <a:ea typeface="Open Sans"/>
                <a:cs typeface="Open Sans"/>
                <a:sym typeface="Open Sans"/>
              </a:rPr>
              <a:t>The second twenty talks about the thing you have to do after the 20 minutes. This is to look away into the distance for at least 20 seconds. So, maybe look at the farthest tree you can see out of your window.</a:t>
            </a:r>
            <a:endParaRPr sz="1500">
              <a:solidFill>
                <a:schemeClr val="dk2"/>
              </a:solidFill>
              <a:latin typeface="Open Sans"/>
              <a:ea typeface="Open Sans"/>
              <a:cs typeface="Open Sans"/>
              <a:sym typeface="Open Sans"/>
            </a:endParaRPr>
          </a:p>
        </p:txBody>
      </p:sp>
      <p:pic>
        <p:nvPicPr>
          <p:cNvPr id="198" name="Google Shape;198;p20" title="20-20-2-explain.png"/>
          <p:cNvPicPr preferRelativeResize="0"/>
          <p:nvPr/>
        </p:nvPicPr>
        <p:blipFill rotWithShape="1">
          <a:blip r:embed="rId5">
            <a:alphaModFix/>
          </a:blip>
          <a:srcRect b="-1447" l="40030" r="26924" t="4950"/>
          <a:stretch/>
        </p:blipFill>
        <p:spPr>
          <a:xfrm>
            <a:off x="4712725" y="968725"/>
            <a:ext cx="2892225" cy="3740624"/>
          </a:xfrm>
          <a:prstGeom prst="rect">
            <a:avLst/>
          </a:prstGeom>
          <a:noFill/>
          <a:ln>
            <a:noFill/>
          </a:ln>
        </p:spPr>
      </p:pic>
      <p:pic>
        <p:nvPicPr>
          <p:cNvPr id="199" name="Google Shape;199;p20" title="logo-citroenogen.png"/>
          <p:cNvPicPr preferRelativeResize="0"/>
          <p:nvPr/>
        </p:nvPicPr>
        <p:blipFill>
          <a:blip r:embed="rId6">
            <a:alphaModFix/>
          </a:blip>
          <a:stretch>
            <a:fillRect/>
          </a:stretch>
        </p:blipFill>
        <p:spPr>
          <a:xfrm>
            <a:off x="8281675" y="1794225"/>
            <a:ext cx="282624" cy="373049"/>
          </a:xfrm>
          <a:prstGeom prst="rect">
            <a:avLst/>
          </a:prstGeom>
          <a:noFill/>
          <a:ln>
            <a:noFill/>
          </a:ln>
        </p:spPr>
      </p:pic>
      <p:pic>
        <p:nvPicPr>
          <p:cNvPr id="200" name="Google Shape;200;p20" title="logo-citroenogen.png"/>
          <p:cNvPicPr preferRelativeResize="0"/>
          <p:nvPr/>
        </p:nvPicPr>
        <p:blipFill>
          <a:blip r:embed="rId6">
            <a:alphaModFix/>
          </a:blip>
          <a:stretch>
            <a:fillRect/>
          </a:stretch>
        </p:blipFill>
        <p:spPr>
          <a:xfrm>
            <a:off x="8918550" y="1421175"/>
            <a:ext cx="282624" cy="373049"/>
          </a:xfrm>
          <a:prstGeom prst="rect">
            <a:avLst/>
          </a:prstGeom>
          <a:noFill/>
          <a:ln>
            <a:noFill/>
          </a:ln>
        </p:spPr>
      </p:pic>
      <p:pic>
        <p:nvPicPr>
          <p:cNvPr id="201" name="Google Shape;201;p20" title="logo-citroenogen.png"/>
          <p:cNvPicPr preferRelativeResize="0"/>
          <p:nvPr/>
        </p:nvPicPr>
        <p:blipFill>
          <a:blip r:embed="rId6">
            <a:alphaModFix/>
          </a:blip>
          <a:stretch>
            <a:fillRect/>
          </a:stretch>
        </p:blipFill>
        <p:spPr>
          <a:xfrm>
            <a:off x="8426000" y="3303150"/>
            <a:ext cx="282624" cy="373049"/>
          </a:xfrm>
          <a:prstGeom prst="rect">
            <a:avLst/>
          </a:prstGeom>
          <a:noFill/>
          <a:ln>
            <a:noFill/>
          </a:ln>
        </p:spPr>
      </p:pic>
      <p:pic>
        <p:nvPicPr>
          <p:cNvPr id="202" name="Google Shape;202;p20" title="logo-citroenogen.png"/>
          <p:cNvPicPr preferRelativeResize="0"/>
          <p:nvPr/>
        </p:nvPicPr>
        <p:blipFill>
          <a:blip r:embed="rId6">
            <a:alphaModFix/>
          </a:blip>
          <a:stretch>
            <a:fillRect/>
          </a:stretch>
        </p:blipFill>
        <p:spPr>
          <a:xfrm>
            <a:off x="7827475" y="2736925"/>
            <a:ext cx="282624" cy="373049"/>
          </a:xfrm>
          <a:prstGeom prst="rect">
            <a:avLst/>
          </a:prstGeom>
          <a:noFill/>
          <a:ln>
            <a:noFill/>
          </a:ln>
        </p:spPr>
      </p:pic>
      <p:pic>
        <p:nvPicPr>
          <p:cNvPr id="203" name="Google Shape;203;p20" title="logo-citroenogen.png"/>
          <p:cNvPicPr preferRelativeResize="0"/>
          <p:nvPr/>
        </p:nvPicPr>
        <p:blipFill>
          <a:blip r:embed="rId6">
            <a:alphaModFix/>
          </a:blip>
          <a:stretch>
            <a:fillRect/>
          </a:stretch>
        </p:blipFill>
        <p:spPr>
          <a:xfrm>
            <a:off x="8513800" y="2606600"/>
            <a:ext cx="282624" cy="373049"/>
          </a:xfrm>
          <a:prstGeom prst="rect">
            <a:avLst/>
          </a:prstGeom>
          <a:noFill/>
          <a:ln>
            <a:noFill/>
          </a:ln>
        </p:spPr>
      </p:pic>
      <p:pic>
        <p:nvPicPr>
          <p:cNvPr id="204" name="Google Shape;204;p20" title="logo-citroenogen.png"/>
          <p:cNvPicPr preferRelativeResize="0"/>
          <p:nvPr/>
        </p:nvPicPr>
        <p:blipFill>
          <a:blip r:embed="rId6">
            <a:alphaModFix/>
          </a:blip>
          <a:stretch>
            <a:fillRect/>
          </a:stretch>
        </p:blipFill>
        <p:spPr>
          <a:xfrm>
            <a:off x="8987575" y="2363875"/>
            <a:ext cx="282624" cy="373049"/>
          </a:xfrm>
          <a:prstGeom prst="rect">
            <a:avLst/>
          </a:prstGeom>
          <a:noFill/>
          <a:ln>
            <a:noFill/>
          </a:ln>
        </p:spPr>
      </p:pic>
      <p:pic>
        <p:nvPicPr>
          <p:cNvPr id="205" name="Google Shape;205;p20" title="logo-citroenogen.png"/>
          <p:cNvPicPr preferRelativeResize="0"/>
          <p:nvPr/>
        </p:nvPicPr>
        <p:blipFill>
          <a:blip r:embed="rId6">
            <a:alphaModFix/>
          </a:blip>
          <a:stretch>
            <a:fillRect/>
          </a:stretch>
        </p:blipFill>
        <p:spPr>
          <a:xfrm>
            <a:off x="8861375" y="3146075"/>
            <a:ext cx="282624" cy="373049"/>
          </a:xfrm>
          <a:prstGeom prst="rect">
            <a:avLst/>
          </a:prstGeom>
          <a:noFill/>
          <a:ln>
            <a:noFill/>
          </a:ln>
        </p:spPr>
      </p:pic>
      <p:pic>
        <p:nvPicPr>
          <p:cNvPr id="206" name="Google Shape;206;p20" title="logo-citroenogen.png"/>
          <p:cNvPicPr preferRelativeResize="0"/>
          <p:nvPr/>
        </p:nvPicPr>
        <p:blipFill>
          <a:blip r:embed="rId6">
            <a:alphaModFix/>
          </a:blip>
          <a:stretch>
            <a:fillRect/>
          </a:stretch>
        </p:blipFill>
        <p:spPr>
          <a:xfrm>
            <a:off x="7827475" y="2183125"/>
            <a:ext cx="282624" cy="373049"/>
          </a:xfrm>
          <a:prstGeom prst="rect">
            <a:avLst/>
          </a:prstGeom>
          <a:noFill/>
          <a:ln>
            <a:noFill/>
          </a:ln>
        </p:spPr>
      </p:pic>
      <p:sp>
        <p:nvSpPr>
          <p:cNvPr id="207" name="Google Shape;207;p20"/>
          <p:cNvSpPr txBox="1"/>
          <p:nvPr/>
        </p:nvSpPr>
        <p:spPr>
          <a:xfrm>
            <a:off x="242400" y="4823925"/>
            <a:ext cx="1316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chemeClr val="dk2"/>
                </a:solidFill>
              </a:rPr>
              <a:t>www.citroenogen.nl</a:t>
            </a:r>
            <a:endParaRPr sz="1000">
              <a:solidFill>
                <a:schemeClr val="dk2"/>
              </a:solidFill>
            </a:endParaRPr>
          </a:p>
        </p:txBody>
      </p:sp>
      <p:pic>
        <p:nvPicPr>
          <p:cNvPr id="208" name="Google Shape;208;p20" title="logo-citroenogen.png"/>
          <p:cNvPicPr preferRelativeResize="0"/>
          <p:nvPr/>
        </p:nvPicPr>
        <p:blipFill>
          <a:blip r:embed="rId6">
            <a:alphaModFix/>
          </a:blip>
          <a:stretch>
            <a:fillRect/>
          </a:stretch>
        </p:blipFill>
        <p:spPr>
          <a:xfrm>
            <a:off x="162700" y="4895174"/>
            <a:ext cx="148650" cy="196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1"/>
          <p:cNvSpPr/>
          <p:nvPr/>
        </p:nvSpPr>
        <p:spPr>
          <a:xfrm>
            <a:off x="4863875" y="-2185000"/>
            <a:ext cx="4927800" cy="4791600"/>
          </a:xfrm>
          <a:prstGeom prst="ellipse">
            <a:avLst/>
          </a:prstGeom>
          <a:solidFill>
            <a:srgbClr val="D9FA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4" name="Google Shape;214;p21"/>
          <p:cNvSpPr/>
          <p:nvPr/>
        </p:nvSpPr>
        <p:spPr>
          <a:xfrm>
            <a:off x="-462050" y="1862600"/>
            <a:ext cx="4927800" cy="4791600"/>
          </a:xfrm>
          <a:prstGeom prst="ellipse">
            <a:avLst/>
          </a:prstGeom>
          <a:solidFill>
            <a:srgbClr val="D9FDB5">
              <a:alpha val="502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5" name="Google Shape;215;p21"/>
          <p:cNvSpPr txBox="1"/>
          <p:nvPr>
            <p:ph type="ctrTitle"/>
          </p:nvPr>
        </p:nvSpPr>
        <p:spPr>
          <a:xfrm>
            <a:off x="311700" y="208625"/>
            <a:ext cx="8520600" cy="718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GB">
                <a:latin typeface="Playfair Display"/>
                <a:ea typeface="Playfair Display"/>
                <a:cs typeface="Playfair Display"/>
                <a:sym typeface="Playfair Display"/>
              </a:rPr>
              <a:t>How to stop nearsightedness?</a:t>
            </a:r>
            <a:endParaRPr>
              <a:latin typeface="Playfair Display"/>
              <a:ea typeface="Playfair Display"/>
              <a:cs typeface="Playfair Display"/>
              <a:sym typeface="Playfair Display"/>
            </a:endParaRPr>
          </a:p>
        </p:txBody>
      </p:sp>
      <p:pic>
        <p:nvPicPr>
          <p:cNvPr id="216" name="Google Shape;216;p21"/>
          <p:cNvPicPr preferRelativeResize="0"/>
          <p:nvPr/>
        </p:nvPicPr>
        <p:blipFill>
          <a:blip r:embed="rId3">
            <a:alphaModFix/>
          </a:blip>
          <a:stretch>
            <a:fillRect/>
          </a:stretch>
        </p:blipFill>
        <p:spPr>
          <a:xfrm>
            <a:off x="7035200" y="1298213"/>
            <a:ext cx="3864425" cy="3864425"/>
          </a:xfrm>
          <a:prstGeom prst="rect">
            <a:avLst/>
          </a:prstGeom>
          <a:noFill/>
          <a:ln>
            <a:noFill/>
          </a:ln>
        </p:spPr>
      </p:pic>
      <p:pic>
        <p:nvPicPr>
          <p:cNvPr id="217" name="Google Shape;217;p21"/>
          <p:cNvPicPr preferRelativeResize="0"/>
          <p:nvPr/>
        </p:nvPicPr>
        <p:blipFill>
          <a:blip r:embed="rId4">
            <a:alphaModFix/>
          </a:blip>
          <a:stretch>
            <a:fillRect/>
          </a:stretch>
        </p:blipFill>
        <p:spPr>
          <a:xfrm>
            <a:off x="-883450" y="3734825"/>
            <a:ext cx="2892225" cy="2683599"/>
          </a:xfrm>
          <a:prstGeom prst="rect">
            <a:avLst/>
          </a:prstGeom>
          <a:noFill/>
          <a:ln>
            <a:noFill/>
          </a:ln>
        </p:spPr>
      </p:pic>
      <p:sp>
        <p:nvSpPr>
          <p:cNvPr id="218" name="Google Shape;218;p21"/>
          <p:cNvSpPr txBox="1"/>
          <p:nvPr/>
        </p:nvSpPr>
        <p:spPr>
          <a:xfrm>
            <a:off x="921925" y="1354225"/>
            <a:ext cx="3215700" cy="268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500">
                <a:solidFill>
                  <a:schemeClr val="dk2"/>
                </a:solidFill>
                <a:latin typeface="Open Sans"/>
                <a:ea typeface="Open Sans"/>
                <a:cs typeface="Open Sans"/>
                <a:sym typeface="Open Sans"/>
              </a:rPr>
              <a:t>The two at the end is </a:t>
            </a:r>
            <a:r>
              <a:rPr lang="en-GB" sz="1500">
                <a:solidFill>
                  <a:schemeClr val="dk2"/>
                </a:solidFill>
                <a:latin typeface="Open Sans"/>
                <a:ea typeface="Open Sans"/>
                <a:cs typeface="Open Sans"/>
                <a:sym typeface="Open Sans"/>
              </a:rPr>
              <a:t>separate</a:t>
            </a:r>
            <a:r>
              <a:rPr lang="en-GB" sz="1500">
                <a:solidFill>
                  <a:schemeClr val="dk2"/>
                </a:solidFill>
                <a:latin typeface="Open Sans"/>
                <a:ea typeface="Open Sans"/>
                <a:cs typeface="Open Sans"/>
                <a:sym typeface="Open Sans"/>
              </a:rPr>
              <a:t> from the other numbers. This one is something you should do every day. Spend at least two hours outside. Sunlight proves to be good at stopping nearsightedness from progressing. And being outside is also good for other parts of your health</a:t>
            </a:r>
            <a:endParaRPr sz="1500">
              <a:solidFill>
                <a:schemeClr val="dk2"/>
              </a:solidFill>
              <a:latin typeface="Open Sans"/>
              <a:ea typeface="Open Sans"/>
              <a:cs typeface="Open Sans"/>
              <a:sym typeface="Open Sans"/>
            </a:endParaRPr>
          </a:p>
        </p:txBody>
      </p:sp>
      <p:grpSp>
        <p:nvGrpSpPr>
          <p:cNvPr id="219" name="Google Shape;219;p21"/>
          <p:cNvGrpSpPr/>
          <p:nvPr/>
        </p:nvGrpSpPr>
        <p:grpSpPr>
          <a:xfrm>
            <a:off x="5294100" y="968725"/>
            <a:ext cx="2310848" cy="3740624"/>
            <a:chOff x="5294100" y="968725"/>
            <a:chExt cx="2310848" cy="3740624"/>
          </a:xfrm>
        </p:grpSpPr>
        <p:pic>
          <p:nvPicPr>
            <p:cNvPr id="220" name="Google Shape;220;p21" title="20-20-2-explain.png"/>
            <p:cNvPicPr preferRelativeResize="0"/>
            <p:nvPr/>
          </p:nvPicPr>
          <p:blipFill rotWithShape="1">
            <a:blip r:embed="rId5">
              <a:alphaModFix/>
            </a:blip>
            <a:srcRect b="1756" l="74058" r="0" t="1746"/>
            <a:stretch/>
          </p:blipFill>
          <p:spPr>
            <a:xfrm>
              <a:off x="5334475" y="968725"/>
              <a:ext cx="2270473" cy="3740624"/>
            </a:xfrm>
            <a:prstGeom prst="rect">
              <a:avLst/>
            </a:prstGeom>
            <a:noFill/>
            <a:ln>
              <a:noFill/>
            </a:ln>
          </p:spPr>
        </p:pic>
        <p:sp>
          <p:nvSpPr>
            <p:cNvPr id="221" name="Google Shape;221;p21"/>
            <p:cNvSpPr/>
            <p:nvPr/>
          </p:nvSpPr>
          <p:spPr>
            <a:xfrm>
              <a:off x="5294100" y="2954900"/>
              <a:ext cx="595200" cy="306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pic>
        <p:nvPicPr>
          <p:cNvPr id="222" name="Google Shape;222;p21" title="logo-citroenogen.png"/>
          <p:cNvPicPr preferRelativeResize="0"/>
          <p:nvPr/>
        </p:nvPicPr>
        <p:blipFill>
          <a:blip r:embed="rId6">
            <a:alphaModFix/>
          </a:blip>
          <a:stretch>
            <a:fillRect/>
          </a:stretch>
        </p:blipFill>
        <p:spPr>
          <a:xfrm>
            <a:off x="8281675" y="1794225"/>
            <a:ext cx="282624" cy="373049"/>
          </a:xfrm>
          <a:prstGeom prst="rect">
            <a:avLst/>
          </a:prstGeom>
          <a:noFill/>
          <a:ln>
            <a:noFill/>
          </a:ln>
        </p:spPr>
      </p:pic>
      <p:pic>
        <p:nvPicPr>
          <p:cNvPr id="223" name="Google Shape;223;p21" title="logo-citroenogen.png"/>
          <p:cNvPicPr preferRelativeResize="0"/>
          <p:nvPr/>
        </p:nvPicPr>
        <p:blipFill>
          <a:blip r:embed="rId6">
            <a:alphaModFix/>
          </a:blip>
          <a:stretch>
            <a:fillRect/>
          </a:stretch>
        </p:blipFill>
        <p:spPr>
          <a:xfrm>
            <a:off x="8918550" y="1421175"/>
            <a:ext cx="282624" cy="373049"/>
          </a:xfrm>
          <a:prstGeom prst="rect">
            <a:avLst/>
          </a:prstGeom>
          <a:noFill/>
          <a:ln>
            <a:noFill/>
          </a:ln>
        </p:spPr>
      </p:pic>
      <p:pic>
        <p:nvPicPr>
          <p:cNvPr id="224" name="Google Shape;224;p21" title="logo-citroenogen.png"/>
          <p:cNvPicPr preferRelativeResize="0"/>
          <p:nvPr/>
        </p:nvPicPr>
        <p:blipFill>
          <a:blip r:embed="rId6">
            <a:alphaModFix/>
          </a:blip>
          <a:stretch>
            <a:fillRect/>
          </a:stretch>
        </p:blipFill>
        <p:spPr>
          <a:xfrm>
            <a:off x="8426000" y="3303150"/>
            <a:ext cx="282624" cy="373049"/>
          </a:xfrm>
          <a:prstGeom prst="rect">
            <a:avLst/>
          </a:prstGeom>
          <a:noFill/>
          <a:ln>
            <a:noFill/>
          </a:ln>
        </p:spPr>
      </p:pic>
      <p:pic>
        <p:nvPicPr>
          <p:cNvPr id="225" name="Google Shape;225;p21" title="logo-citroenogen.png"/>
          <p:cNvPicPr preferRelativeResize="0"/>
          <p:nvPr/>
        </p:nvPicPr>
        <p:blipFill>
          <a:blip r:embed="rId6">
            <a:alphaModFix/>
          </a:blip>
          <a:stretch>
            <a:fillRect/>
          </a:stretch>
        </p:blipFill>
        <p:spPr>
          <a:xfrm>
            <a:off x="7827475" y="2736925"/>
            <a:ext cx="282624" cy="373049"/>
          </a:xfrm>
          <a:prstGeom prst="rect">
            <a:avLst/>
          </a:prstGeom>
          <a:noFill/>
          <a:ln>
            <a:noFill/>
          </a:ln>
        </p:spPr>
      </p:pic>
      <p:pic>
        <p:nvPicPr>
          <p:cNvPr id="226" name="Google Shape;226;p21" title="logo-citroenogen.png"/>
          <p:cNvPicPr preferRelativeResize="0"/>
          <p:nvPr/>
        </p:nvPicPr>
        <p:blipFill>
          <a:blip r:embed="rId6">
            <a:alphaModFix/>
          </a:blip>
          <a:stretch>
            <a:fillRect/>
          </a:stretch>
        </p:blipFill>
        <p:spPr>
          <a:xfrm>
            <a:off x="8513800" y="2606600"/>
            <a:ext cx="282624" cy="373049"/>
          </a:xfrm>
          <a:prstGeom prst="rect">
            <a:avLst/>
          </a:prstGeom>
          <a:noFill/>
          <a:ln>
            <a:noFill/>
          </a:ln>
        </p:spPr>
      </p:pic>
      <p:pic>
        <p:nvPicPr>
          <p:cNvPr id="227" name="Google Shape;227;p21" title="logo-citroenogen.png"/>
          <p:cNvPicPr preferRelativeResize="0"/>
          <p:nvPr/>
        </p:nvPicPr>
        <p:blipFill>
          <a:blip r:embed="rId6">
            <a:alphaModFix/>
          </a:blip>
          <a:stretch>
            <a:fillRect/>
          </a:stretch>
        </p:blipFill>
        <p:spPr>
          <a:xfrm>
            <a:off x="8987575" y="2363875"/>
            <a:ext cx="282624" cy="373049"/>
          </a:xfrm>
          <a:prstGeom prst="rect">
            <a:avLst/>
          </a:prstGeom>
          <a:noFill/>
          <a:ln>
            <a:noFill/>
          </a:ln>
        </p:spPr>
      </p:pic>
      <p:pic>
        <p:nvPicPr>
          <p:cNvPr id="228" name="Google Shape;228;p21" title="logo-citroenogen.png"/>
          <p:cNvPicPr preferRelativeResize="0"/>
          <p:nvPr/>
        </p:nvPicPr>
        <p:blipFill>
          <a:blip r:embed="rId6">
            <a:alphaModFix/>
          </a:blip>
          <a:stretch>
            <a:fillRect/>
          </a:stretch>
        </p:blipFill>
        <p:spPr>
          <a:xfrm>
            <a:off x="8861375" y="3146075"/>
            <a:ext cx="282624" cy="373049"/>
          </a:xfrm>
          <a:prstGeom prst="rect">
            <a:avLst/>
          </a:prstGeom>
          <a:noFill/>
          <a:ln>
            <a:noFill/>
          </a:ln>
        </p:spPr>
      </p:pic>
      <p:pic>
        <p:nvPicPr>
          <p:cNvPr id="229" name="Google Shape;229;p21" title="logo-citroenogen.png"/>
          <p:cNvPicPr preferRelativeResize="0"/>
          <p:nvPr/>
        </p:nvPicPr>
        <p:blipFill>
          <a:blip r:embed="rId6">
            <a:alphaModFix/>
          </a:blip>
          <a:stretch>
            <a:fillRect/>
          </a:stretch>
        </p:blipFill>
        <p:spPr>
          <a:xfrm>
            <a:off x="8708625" y="2013887"/>
            <a:ext cx="282624" cy="373049"/>
          </a:xfrm>
          <a:prstGeom prst="rect">
            <a:avLst/>
          </a:prstGeom>
          <a:noFill/>
          <a:ln>
            <a:noFill/>
          </a:ln>
        </p:spPr>
      </p:pic>
      <p:pic>
        <p:nvPicPr>
          <p:cNvPr id="230" name="Google Shape;230;p21" title="logo-citroenogen.png"/>
          <p:cNvPicPr preferRelativeResize="0"/>
          <p:nvPr/>
        </p:nvPicPr>
        <p:blipFill>
          <a:blip r:embed="rId6">
            <a:alphaModFix/>
          </a:blip>
          <a:stretch>
            <a:fillRect/>
          </a:stretch>
        </p:blipFill>
        <p:spPr>
          <a:xfrm>
            <a:off x="7827475" y="2183125"/>
            <a:ext cx="282624" cy="373049"/>
          </a:xfrm>
          <a:prstGeom prst="rect">
            <a:avLst/>
          </a:prstGeom>
          <a:noFill/>
          <a:ln>
            <a:noFill/>
          </a:ln>
        </p:spPr>
      </p:pic>
      <p:sp>
        <p:nvSpPr>
          <p:cNvPr id="231" name="Google Shape;231;p21"/>
          <p:cNvSpPr txBox="1"/>
          <p:nvPr/>
        </p:nvSpPr>
        <p:spPr>
          <a:xfrm>
            <a:off x="242400" y="4823925"/>
            <a:ext cx="1316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chemeClr val="dk2"/>
                </a:solidFill>
              </a:rPr>
              <a:t>www.citroenogen.nl</a:t>
            </a:r>
            <a:endParaRPr sz="1000">
              <a:solidFill>
                <a:schemeClr val="dk2"/>
              </a:solidFill>
            </a:endParaRPr>
          </a:p>
        </p:txBody>
      </p:sp>
      <p:pic>
        <p:nvPicPr>
          <p:cNvPr id="232" name="Google Shape;232;p21" title="logo-citroenogen.png"/>
          <p:cNvPicPr preferRelativeResize="0"/>
          <p:nvPr/>
        </p:nvPicPr>
        <p:blipFill>
          <a:blip r:embed="rId6">
            <a:alphaModFix/>
          </a:blip>
          <a:stretch>
            <a:fillRect/>
          </a:stretch>
        </p:blipFill>
        <p:spPr>
          <a:xfrm>
            <a:off x="162700" y="4895174"/>
            <a:ext cx="148650" cy="196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